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276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027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c7025800008f084c9#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image" Target="../media/image10.png"/><Relationship Id="rId3" Type="http://schemas.openxmlformats.org/officeDocument/2006/relationships/slide" Target="slide5.xml"/><Relationship Id="rId7" Type="http://schemas.openxmlformats.org/officeDocument/2006/relationships/slide" Target="slide7.xml"/><Relationship Id="rId12"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image" Target="../media/image7.png"/><Relationship Id="rId10" Type="http://schemas.openxmlformats.org/officeDocument/2006/relationships/slide" Target="slide10.xml"/><Relationship Id="rId4" Type="http://schemas.openxmlformats.org/officeDocument/2006/relationships/slide" Target="slide5.xml"/><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C_5_BD#fcbb2dec2?vcp=1&amp;pid=e6951028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要点4</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标准正态分布</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难点</a:t>
            </a:r>
            <a:endParaRPr lang="en-US" altLang="zh-CN" sz="2200" dirty="0"/>
          </a:p>
        </p:txBody>
      </p:sp>
      <mc:AlternateContent xmlns:mc="http://schemas.openxmlformats.org/markup-compatibility/2006" xmlns:a14="http://schemas.microsoft.com/office/drawing/2010/main">
        <mc:Choice Requires="a14">
          <p:sp>
            <p:nvSpPr>
              <p:cNvPr id="3" name="QO_6_BD.14_1#d37a5fd48?vcp=1&amp;vop=1&amp;pid=fcbb2dec2&amp;color=36,64,97&amp;vtp=1&amp;bbb=1&amp;hb=1"/>
              <p:cNvSpPr/>
              <p:nvPr/>
            </p:nvSpPr>
            <p:spPr>
              <a:xfrm>
                <a:off x="539496" y="1318332"/>
                <a:ext cx="11109960" cy="16084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乘出租车从学校到汽车客运站有两条路线可走，第一条路线的路程较短，但交通拥挤，所需时间</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𝜉</m:t>
                        </m:r>
                      </m:e>
                      <m:sub>
                        <m:r>
                          <a:rPr lang="en-US" altLang="zh-CN" sz="1800" b="0" i="0">
                            <a:solidFill>
                              <a:srgbClr val="244061"/>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(50,</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；第二条路线的路程较长，但阻塞较少，所</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需</a:t>
                </a:r>
                <a:r>
                  <a:rPr lang="en-US" altLang="zh-CN" sz="1800" b="0" i="0">
                    <a:solidFill>
                      <a:srgbClr val="244061"/>
                    </a:solidFill>
                    <a:latin typeface="Times New Roman" pitchFamily="34" charset="0"/>
                    <a:ea typeface="微软雅黑" pitchFamily="34" charset="-122"/>
                    <a:cs typeface="Times New Roman" pitchFamily="34" charset="-120"/>
                  </a:rPr>
                  <a:t>时间</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𝜉</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(60,</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4</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.如果有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65</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min</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可以利用，那么应走哪一条路线？</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𝛷</m:t>
                    </m:r>
                    <m:r>
                      <a:rPr lang="en-US" altLang="zh-CN" b="0" i="0">
                        <a:solidFill>
                          <a:srgbClr val="244061"/>
                        </a:solidFill>
                        <a:latin typeface="Cambria Math" pitchFamily="34" charset="0"/>
                        <a:ea typeface="Cambria Math" pitchFamily="34" charset="-122"/>
                        <a:cs typeface="Cambria Math" pitchFamily="34" charset="-120"/>
                      </a:rPr>
                      <m:t>(1.5)≈0.933</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2</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𝛷</m:t>
                    </m:r>
                    <m:r>
                      <a:rPr lang="en-US" altLang="zh-CN" b="0" i="0">
                        <a:solidFill>
                          <a:srgbClr val="244061"/>
                        </a:solidFill>
                        <a:latin typeface="Cambria Math" pitchFamily="34" charset="0"/>
                        <a:ea typeface="Cambria Math" pitchFamily="34" charset="-122"/>
                        <a:cs typeface="Cambria Math" pitchFamily="34" charset="-120"/>
                      </a:rPr>
                      <m:t>(1.25)≈0.894</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3" name="QO_6_BD.14_1#d37a5fd48?vcp=1&amp;vop=1&amp;pid=fcbb2dec2&amp;color=36,64,97&amp;vtp=1&amp;bbb=1&amp;hb=1"/>
              <p:cNvSpPr>
                <a:spLocks noRot="1" noChangeAspect="1" noMove="1" noResize="1" noEditPoints="1" noAdjustHandles="1" noChangeArrowheads="1" noChangeShapeType="1" noTextEdit="1"/>
              </p:cNvSpPr>
              <p:nvPr/>
            </p:nvSpPr>
            <p:spPr>
              <a:xfrm>
                <a:off x="539496" y="1318332"/>
                <a:ext cx="11109960" cy="1608455"/>
              </a:xfrm>
              <a:prstGeom prst="rect">
                <a:avLst/>
              </a:prstGeom>
              <a:blipFill>
                <a:blip r:embed="rId3"/>
                <a:stretch>
                  <a:fillRect l="-1317" b="-909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15_1#d37a5fd48?vcp=1&amp;vop=1&amp;pid=fcbb2dec2&amp;color=36,64,97&amp;vtp=1&amp;bbb=1&amp;hb=1"/>
              <p:cNvSpPr/>
              <p:nvPr/>
            </p:nvSpPr>
            <p:spPr>
              <a:xfrm>
                <a:off x="539496" y="2923881"/>
                <a:ext cx="11109960" cy="2068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【解】若走第一条路线，</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𝜉</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(50,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，及时赶到汽车客运站的概率</a:t>
                </a:r>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𝜉</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≤65)=</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65−50</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(1.5)≈0.933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若</a:t>
                </a:r>
                <a:r>
                  <a:rPr lang="en-US" altLang="zh-CN" sz="1800" b="0" i="0">
                    <a:solidFill>
                      <a:srgbClr val="6565FF"/>
                    </a:solidFill>
                    <a:latin typeface="Times New Roman" pitchFamily="34" charset="0"/>
                    <a:ea typeface="微软雅黑" pitchFamily="34" charset="-122"/>
                    <a:cs typeface="Times New Roman" pitchFamily="34" charset="-120"/>
                  </a:rPr>
                  <a:t>走第二条路线</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𝜉</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(60,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，及时赶到汽车客运站的概率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𝜉</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≤65)=</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65−60</m:t>
                        </m:r>
                      </m:num>
                      <m:den>
                        <m:r>
                          <a:rPr lang="en-US" altLang="zh-CN" sz="1800" b="0" i="0">
                            <a:solidFill>
                              <a:srgbClr val="6565FF"/>
                            </a:solidFill>
                            <a:latin typeface="Cambria Math" pitchFamily="34" charset="0"/>
                            <a:ea typeface="Cambria Math" pitchFamily="34" charset="-122"/>
                            <a:cs typeface="Cambria Math" pitchFamily="34" charset="-120"/>
                          </a:rPr>
                          <m:t>4</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𝛷</m:t>
                    </m:r>
                    <m:r>
                      <a:rPr lang="en-US" altLang="zh-CN" sz="1800" b="0" i="0">
                        <a:solidFill>
                          <a:srgbClr val="6565FF"/>
                        </a:solidFill>
                        <a:latin typeface="Cambria Math" pitchFamily="34" charset="0"/>
                        <a:ea typeface="Cambria Math" pitchFamily="34" charset="-122"/>
                        <a:cs typeface="Cambria Math" pitchFamily="34" charset="-120"/>
                      </a:rPr>
                      <m:t>(1.25)≈0.894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为走第一条路线及时赶到汽车客运站的概率大于走第二条路线及时赶到汽车客运站的概率，故应该走第一条</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路线</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6_AN.15_1#d37a5fd48?vcp=1&amp;vop=1&amp;pid=fcbb2dec2&amp;color=36,64,97&amp;vtp=1&amp;bbb=1&amp;hb=1"/>
              <p:cNvSpPr>
                <a:spLocks noRot="1" noChangeAspect="1" noMove="1" noResize="1" noEditPoints="1" noAdjustHandles="1" noChangeArrowheads="1" noChangeShapeType="1" noTextEdit="1"/>
              </p:cNvSpPr>
              <p:nvPr/>
            </p:nvSpPr>
            <p:spPr>
              <a:xfrm>
                <a:off x="539496" y="2923881"/>
                <a:ext cx="11109960" cy="2068640"/>
              </a:xfrm>
              <a:prstGeom prst="rect">
                <a:avLst/>
              </a:prstGeom>
              <a:blipFill>
                <a:blip r:embed="rId4"/>
                <a:stretch>
                  <a:fillRect l="-1317" r="-220" b="-67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4_BD#d5880d8ed?vcp=1&amp;pid=6cfe653e5&amp;color=61,88,159&amp;vtp=1&amp;bt=1&amp;bbb=1"/>
          <p:cNvSpPr/>
          <p:nvPr/>
        </p:nvSpPr>
        <p:spPr>
          <a:xfrm>
            <a:off x="539496" y="828000"/>
            <a:ext cx="11109960" cy="476504"/>
          </a:xfrm>
          <a:prstGeom prst="rect">
            <a:avLst/>
          </a:prstGeom>
          <a:noFill/>
          <a:ln/>
        </p:spPr>
        <p:txBody>
          <a:bodyPr wrap="none" lIns="0" tIns="0" rIns="0" bIns="0" rtlCol="0" anchor="t"/>
          <a:lstStyle/>
          <a:p>
            <a:pPr algn="ctr" latinLnBrk="1">
              <a:lnSpc>
                <a:spcPts val="4100"/>
              </a:lnSpc>
            </a:pPr>
            <a:r>
              <a:rPr lang="en-US" altLang="zh-CN" sz="2400" b="1" i="0" dirty="0">
                <a:solidFill>
                  <a:srgbClr val="3D589F"/>
                </a:solidFill>
                <a:latin typeface="Times New Roman" pitchFamily="34" charset="0"/>
                <a:ea typeface="微软雅黑" pitchFamily="34" charset="-122"/>
                <a:cs typeface="Times New Roman" pitchFamily="34" charset="-120"/>
              </a:rPr>
              <a:t>高分突破</a:t>
            </a:r>
            <a:endParaRPr lang="en-US" altLang="zh-CN" sz="2400" dirty="0"/>
          </a:p>
        </p:txBody>
      </p:sp>
      <p:sp>
        <p:nvSpPr>
          <p:cNvPr id="3" name="C_5_BD#70e64e61f?vcp=1&amp;pid=d5880d8ed&amp;color=101,101,255&amp;vtp=1&amp;bbb=1"/>
          <p:cNvSpPr/>
          <p:nvPr/>
        </p:nvSpPr>
        <p:spPr>
          <a:xfrm>
            <a:off x="539496" y="1355646"/>
            <a:ext cx="11109960" cy="433007"/>
          </a:xfrm>
          <a:prstGeom prst="rect">
            <a:avLst/>
          </a:prstGeom>
          <a:noFill/>
          <a:ln/>
        </p:spPr>
        <p:txBody>
          <a:bodyPr wrap="none" lIns="0" tIns="0" rIns="0" bIns="0" rtlCol="0" anchor="t"/>
          <a:lstStyle/>
          <a:p>
            <a:pPr algn="l" latinLnBrk="1">
              <a:lnSpc>
                <a:spcPts val="3800"/>
              </a:lnSpc>
            </a:pPr>
            <a:r>
              <a:rPr lang="en-US" altLang="zh-CN" sz="2200" b="0" i="0" dirty="0">
                <a:solidFill>
                  <a:srgbClr val="6565FF"/>
                </a:solidFill>
                <a:latin typeface="Times New Roman" pitchFamily="34" charset="0"/>
                <a:ea typeface="微软雅黑" pitchFamily="34" charset="-122"/>
                <a:cs typeface="Times New Roman" pitchFamily="34" charset="-120"/>
              </a:rPr>
              <a:t>要点5</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正态分布与频率分布直方图的应用</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重难点</a:t>
            </a:r>
            <a:endParaRPr lang="en-US" altLang="zh-CN" sz="2200" dirty="0"/>
          </a:p>
        </p:txBody>
      </p:sp>
      <p:pic>
        <p:nvPicPr>
          <p:cNvPr id="4" name="QO_6_BD.16_1#d5589947d?htil=2&amp;vcp=1&amp;vop=1&amp;pid=70e64e61f&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85355" y="1908235"/>
            <a:ext cx="2267712" cy="1892808"/>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5" name="QO_6_BD.16_2#d5589947d?htil=2&amp;vcp=1&amp;vop=1&amp;pid=70e64e61f&amp;color=36,64,97&amp;vtp=1&amp;bbb=1&amp;hb=1&amp;hs=1"/>
              <p:cNvSpPr/>
              <p:nvPr/>
            </p:nvSpPr>
            <p:spPr>
              <a:xfrm>
                <a:off x="539496" y="1835082"/>
                <a:ext cx="8714232" cy="116713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[安徽蚌埠2024高二期末]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某市某中学为了了解高一年级学生的阅读情况</a:t>
                </a:r>
                <a:r>
                  <a:rPr lang="en-US" altLang="zh-CN" sz="1800" b="0" i="0">
                    <a:solidFill>
                      <a:srgbClr val="244061"/>
                    </a:solidFill>
                    <a:latin typeface="Times New Roman" pitchFamily="34" charset="0"/>
                    <a:ea typeface="微软雅黑" pitchFamily="34" charset="-122"/>
                    <a:cs typeface="Times New Roman" pitchFamily="34" charset="-120"/>
                  </a:rPr>
                  <a:t>，从高一</a:t>
                </a:r>
              </a:p>
              <a:p>
                <a:pPr latinLnBrk="1">
                  <a:lnSpc>
                    <a:spcPts val="3200"/>
                  </a:lnSpc>
                </a:pPr>
                <a:r>
                  <a:rPr lang="en-US" altLang="zh-CN" sz="1800" b="0" i="0">
                    <a:solidFill>
                      <a:srgbClr val="244061"/>
                    </a:solidFill>
                    <a:latin typeface="Times New Roman" pitchFamily="34" charset="0"/>
                    <a:ea typeface="微软雅黑" pitchFamily="34" charset="-122"/>
                    <a:cs typeface="Times New Roman" pitchFamily="34" charset="-120"/>
                  </a:rPr>
                  <a:t>年级全部的</a:t>
                </a:r>
                <a:r>
                  <a:rPr lang="en-US" altLang="zh-CN" sz="1800" b="0"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000名学生中随机抽取100名学生，调查他们每周的阅读时间（单位：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并进行统计</a:t>
                </a:r>
                <a:r>
                  <a:rPr lang="en-US" altLang="zh-CN" b="0" i="0" dirty="0">
                    <a:solidFill>
                      <a:srgbClr val="244061"/>
                    </a:solidFill>
                    <a:latin typeface="Times New Roman" pitchFamily="34" charset="0"/>
                    <a:ea typeface="微软雅黑" pitchFamily="34" charset="-122"/>
                    <a:cs typeface="Times New Roman" pitchFamily="34" charset="-120"/>
                  </a:rPr>
                  <a:t>，得到样本的频率分布直方图如图所示．</a:t>
                </a:r>
                <a:endParaRPr lang="en-US" altLang="zh-CN" dirty="0"/>
              </a:p>
            </p:txBody>
          </p:sp>
        </mc:Choice>
        <mc:Fallback xmlns="">
          <p:sp>
            <p:nvSpPr>
              <p:cNvPr id="5" name="QO_6_BD.16_2#d5589947d?htil=2&amp;vcp=1&amp;vop=1&amp;pid=70e64e61f&amp;color=36,64,97&amp;vtp=1&amp;bbb=1&amp;hb=1&amp;hs=1"/>
              <p:cNvSpPr>
                <a:spLocks noRot="1" noChangeAspect="1" noMove="1" noResize="1" noEditPoints="1" noAdjustHandles="1" noChangeArrowheads="1" noChangeShapeType="1" noTextEdit="1"/>
              </p:cNvSpPr>
              <p:nvPr/>
            </p:nvSpPr>
            <p:spPr>
              <a:xfrm>
                <a:off x="539496" y="1835082"/>
                <a:ext cx="8714232" cy="1167130"/>
              </a:xfrm>
              <a:prstGeom prst="rect">
                <a:avLst/>
              </a:prstGeom>
              <a:blipFill>
                <a:blip r:embed="rId4"/>
                <a:stretch>
                  <a:fillRect l="-1679" t="-1047" r="-420" b="-1256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6" name="QO_6_BD.16_3#d5589947d?htil=2&amp;vcp=1&amp;vop=1&amp;pid=70e64e61f&amp;color=36,64,97&amp;vtp=1&amp;bbb=1&amp;hb=1&amp;hs=1"/>
              <p:cNvSpPr/>
              <p:nvPr/>
            </p:nvSpPr>
            <p:spPr>
              <a:xfrm>
                <a:off x="539496" y="2995935"/>
                <a:ext cx="8714232" cy="1166559"/>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由频率分布直方图可以认为该校高一学生每周阅读时间</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200"/>
                  </a:lnSpc>
                </a:pPr>
                <a:r>
                  <a:rPr lang="en-US" altLang="zh-CN" sz="1800" b="0" i="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可以近似为100名学生的每周阅读时间的平均值</a:t>
                </a:r>
                <a:r>
                  <a:rPr lang="en-US" altLang="zh-CN" sz="1800" b="0" i="0">
                    <a:solidFill>
                      <a:srgbClr val="244061"/>
                    </a:solidFill>
                    <a:latin typeface="Times New Roman" pitchFamily="34" charset="0"/>
                    <a:ea typeface="微软雅黑" pitchFamily="34" charset="-122"/>
                    <a:cs typeface="Times New Roman" pitchFamily="34" charset="-120"/>
                  </a:rPr>
                  <a:t>（同组数据用该组数据区间的中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点值表示</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𝜎</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3.8</m:t>
                        </m:r>
                      </m:e>
                      <m:sup>
                        <m:r>
                          <a:rPr lang="en-US" altLang="zh-CN"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6_BD.16_3#d5589947d?htil=2&amp;vcp=1&amp;vop=1&amp;pid=70e64e61f&amp;color=36,64,97&amp;vtp=1&amp;bbb=1&amp;hb=1&amp;hs=1"/>
              <p:cNvSpPr>
                <a:spLocks noRot="1" noChangeAspect="1" noMove="1" noResize="1" noEditPoints="1" noAdjustHandles="1" noChangeArrowheads="1" noChangeShapeType="1" noTextEdit="1"/>
              </p:cNvSpPr>
              <p:nvPr/>
            </p:nvSpPr>
            <p:spPr>
              <a:xfrm>
                <a:off x="539496" y="2995935"/>
                <a:ext cx="8714232" cy="1166559"/>
              </a:xfrm>
              <a:prstGeom prst="rect">
                <a:avLst/>
              </a:prstGeom>
              <a:blipFill>
                <a:blip r:embed="rId5"/>
                <a:stretch>
                  <a:fillRect l="-1679" r="-490" b="-119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O_7_BD.17_1#514d489ce?vcp=1&amp;vop=1&amp;pid=d5589947d&amp;color=36,64,97&amp;vtp=1&amp;bbb=1&amp;hs=1"/>
              <p:cNvSpPr/>
              <p:nvPr/>
            </p:nvSpPr>
            <p:spPr>
              <a:xfrm>
                <a:off x="539496" y="4193563"/>
                <a:ext cx="11109960" cy="354140"/>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试估计高一全体学生中每周阅读时间不高于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6.8</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的人数（四舍五入取整）；</a:t>
                </a:r>
                <a:endParaRPr lang="en-US" altLang="zh-CN" sz="1800" dirty="0"/>
              </a:p>
            </p:txBody>
          </p:sp>
        </mc:Choice>
        <mc:Fallback xmlns="">
          <p:sp>
            <p:nvSpPr>
              <p:cNvPr id="7" name="QO_7_BD.17_1#514d489ce?vcp=1&amp;vop=1&amp;pid=d5589947d&amp;color=36,64,97&amp;vtp=1&amp;bbb=1&amp;hs=1"/>
              <p:cNvSpPr>
                <a:spLocks noRot="1" noChangeAspect="1" noMove="1" noResize="1" noEditPoints="1" noAdjustHandles="1" noChangeArrowheads="1" noChangeShapeType="1" noTextEdit="1"/>
              </p:cNvSpPr>
              <p:nvPr/>
            </p:nvSpPr>
            <p:spPr>
              <a:xfrm>
                <a:off x="539496" y="4193563"/>
                <a:ext cx="11109960" cy="354140"/>
              </a:xfrm>
              <a:prstGeom prst="rect">
                <a:avLst/>
              </a:prstGeom>
              <a:blipFill>
                <a:blip r:embed="rId6"/>
                <a:stretch>
                  <a:fillRect l="-1317" t="-1724" b="-3793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8" name="QO_7_AN.18_1#514d489ce?vcp=1&amp;vop=1&amp;pid=d5589947d&amp;color=36,64,97&amp;vtp=1&amp;bbb=1&amp;hb=1"/>
              <p:cNvSpPr/>
              <p:nvPr/>
            </p:nvSpPr>
            <p:spPr>
              <a:xfrm>
                <a:off x="539496" y="4554942"/>
                <a:ext cx="11109960" cy="157334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【解】样本中</a:t>
                </a:r>
                <a:r>
                  <a:rPr lang="en-US" altLang="zh-CN" sz="1800" b="0" i="0">
                    <a:solidFill>
                      <a:srgbClr val="6565FF"/>
                    </a:solidFill>
                    <a:latin typeface="Times New Roman" pitchFamily="34" charset="0"/>
                    <a:ea typeface="微软雅黑" pitchFamily="34" charset="-122"/>
                    <a:cs typeface="Times New Roman" pitchFamily="34" charset="-120"/>
                  </a:rPr>
                  <a:t>100名学生每周阅读时间的平均值为</a:t>
                </a:r>
              </a:p>
              <a:p>
                <a:pPr latinLnBrk="1">
                  <a:lnSpc>
                    <a:spcPts val="3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2×0.025×4+6×0.05×4+10×0.075×4+14×0.062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5×4+18×0.037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5×4=10.6(</m:t>
                    </m:r>
                    <m:r>
                      <m:rPr>
                        <m:sty m:val="p"/>
                      </m:rPr>
                      <a:rPr lang="en-US" altLang="zh-CN" sz="1800" b="0" i="0">
                        <a:solidFill>
                          <a:srgbClr val="6565FF"/>
                        </a:solidFill>
                        <a:latin typeface="Cambria Math" pitchFamily="34" charset="0"/>
                        <a:ea typeface="Cambria Math" pitchFamily="34" charset="-122"/>
                        <a:cs typeface="Cambria Math" pitchFamily="34" charset="-120"/>
                      </a:rPr>
                      <m:t>h</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=10.6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3200"/>
                  </a:lnSpc>
                </a:pPr>
                <a:r>
                  <a:rPr lang="en-US" altLang="zh-CN" sz="1800"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=3.8</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(10.6,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3.8</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≤6.8)=</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×(1−0.682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65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，所以高一</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全体学生中每周阅读时间不高于</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6.8</m:t>
                    </m:r>
                    <m:r>
                      <m:rPr>
                        <m:nor/>
                      </m:rPr>
                      <a:rPr lang="en-US" altLang="zh-CN" b="0" i="0">
                        <a:solidFill>
                          <a:srgbClr val="6565FF"/>
                        </a:solidFill>
                        <a:latin typeface="Cambria Math" pitchFamily="34" charset="0"/>
                        <a:ea typeface="Cambria Math" pitchFamily="34" charset="-122"/>
                        <a:cs typeface="Cambria Math" pitchFamily="34" charset="-120"/>
                      </a:rPr>
                      <m:t> </m:t>
                    </m:r>
                    <m:r>
                      <m:rPr>
                        <m:sty m:val="p"/>
                      </m:rPr>
                      <a:rPr lang="en-US" altLang="zh-CN" b="0" i="0">
                        <a:solidFill>
                          <a:srgbClr val="6565FF"/>
                        </a:solidFill>
                        <a:latin typeface="Cambria Math" pitchFamily="34" charset="0"/>
                        <a:ea typeface="Cambria Math" pitchFamily="34" charset="-122"/>
                        <a:cs typeface="Cambria Math" pitchFamily="34" charset="-120"/>
                      </a:rPr>
                      <m:t>h</m:t>
                    </m:r>
                  </m:oMath>
                </a14:m>
                <a:r>
                  <a:rPr lang="en-US" altLang="zh-CN" b="0" i="0" dirty="0">
                    <a:solidFill>
                      <a:srgbClr val="6565FF"/>
                    </a:solidFill>
                    <a:latin typeface="Times New Roman" pitchFamily="34" charset="0"/>
                    <a:ea typeface="微软雅黑" pitchFamily="34" charset="-122"/>
                    <a:cs typeface="Times New Roman" pitchFamily="34" charset="-120"/>
                  </a:rPr>
                  <a:t>的人数大约为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0.158</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65×1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000≈159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8" name="QO_7_AN.18_1#514d489ce?vcp=1&amp;vop=1&amp;pid=d5589947d&amp;color=36,64,97&amp;vtp=1&amp;bbb=1&amp;hb=1"/>
              <p:cNvSpPr>
                <a:spLocks noRot="1" noChangeAspect="1" noMove="1" noResize="1" noEditPoints="1" noAdjustHandles="1" noChangeArrowheads="1" noChangeShapeType="1" noTextEdit="1"/>
              </p:cNvSpPr>
              <p:nvPr/>
            </p:nvSpPr>
            <p:spPr>
              <a:xfrm>
                <a:off x="539496" y="4554942"/>
                <a:ext cx="11109960" cy="1573340"/>
              </a:xfrm>
              <a:prstGeom prst="rect">
                <a:avLst/>
              </a:prstGeom>
              <a:blipFill>
                <a:blip r:embed="rId7"/>
                <a:stretch>
                  <a:fillRect l="-1317" r="-1153" b="-891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Effect transition="in" filter="fade">
                                      <p:cBhvr>
                                        <p:cTn id="7" dur="500"/>
                                        <p:tgtEl>
                                          <p:spTgt spid="8">
                                            <p:bg/>
                                          </p:spTgt>
                                        </p:tgtEl>
                                      </p:cBhvr>
                                    </p:animEffect>
                                    <p:anim calcmode="lin" valueType="num">
                                      <p:cBhvr>
                                        <p:cTn id="8" dur="500" fill="hold"/>
                                        <p:tgtEl>
                                          <p:spTgt spid="8">
                                            <p:bg/>
                                          </p:spTgt>
                                        </p:tgtEl>
                                        <p:attrNameLst>
                                          <p:attrName>ppt_x</p:attrName>
                                        </p:attrNameLst>
                                      </p:cBhvr>
                                      <p:tavLst>
                                        <p:tav tm="0">
                                          <p:val>
                                            <p:strVal val="#ppt_x"/>
                                          </p:val>
                                        </p:tav>
                                        <p:tav tm="100000">
                                          <p:val>
                                            <p:strVal val="#ppt_x"/>
                                          </p:val>
                                        </p:tav>
                                      </p:tavLst>
                                    </p:anim>
                                    <p:anim calcmode="lin" valueType="num">
                                      <p:cBhvr>
                                        <p:cTn id="9" dur="500" fill="hold"/>
                                        <p:tgtEl>
                                          <p:spTgt spid="8">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Effect transition="in" filter="fade">
                                      <p:cBhvr>
                                        <p:cTn id="12" dur="500"/>
                                        <p:tgtEl>
                                          <p:spTgt spid="8">
                                            <p:txEl>
                                              <p:pRg st="0" end="0"/>
                                            </p:txEl>
                                          </p:spTgt>
                                        </p:tgtEl>
                                      </p:cBhvr>
                                    </p:animEffect>
                                    <p:anim calcmode="lin" valueType="num">
                                      <p:cBhvr>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8">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anim calcmode="lin" valueType="num">
                                      <p:cBhvr>
                                        <p:cTn id="18"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8">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Effect transition="in" filter="fade">
                                      <p:cBhvr>
                                        <p:cTn id="22" dur="500"/>
                                        <p:tgtEl>
                                          <p:spTgt spid="8">
                                            <p:txEl>
                                              <p:pRg st="2" end="2"/>
                                            </p:txEl>
                                          </p:spTgt>
                                        </p:tgtEl>
                                      </p:cBhvr>
                                    </p:animEffect>
                                    <p:anim calcmode="lin" valueType="num">
                                      <p:cBhvr>
                                        <p:cTn id="2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8">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anim calcmode="lin" valueType="num">
                                      <p:cBhvr>
                                        <p:cTn id="28"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8">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19_1#9cb3bf80d?vcp=1&amp;vop=1&amp;pid=d5589947d&amp;color=36,64,97&amp;vtp=1&amp;bt=1&amp;bbb=1&amp;hb=1"/>
              <p:cNvSpPr/>
              <p:nvPr/>
            </p:nvSpPr>
            <p:spPr>
              <a:xfrm>
                <a:off x="539496" y="828000"/>
                <a:ext cx="11109960" cy="1516380"/>
              </a:xfrm>
              <a:prstGeom prst="rect">
                <a:avLst/>
              </a:prstGeom>
              <a:noFill/>
              <a:ln/>
            </p:spPr>
            <p:txBody>
              <a:bodyPr wrap="none" lIns="0" tIns="0" rIns="0" bIns="0" rtlCol="0" anchor="t"/>
              <a:lstStyle/>
              <a:p>
                <a:pPr algn="l" latinLnBrk="1">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若从高一全体学生中随机抽取5名学生进行座谈，设选出的5人中每周阅读时间在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10.6</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h</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以上的学生人数为</a:t>
                </a:r>
              </a:p>
              <a:p>
                <a:pPr latinLnBrk="1">
                  <a:lnSpc>
                    <a:spcPts val="31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𝑌</m:t>
                    </m:r>
                  </m:oMath>
                </a14:m>
                <a:r>
                  <a:rPr lang="en-US" altLang="zh-CN" sz="1800"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的分布列、数学期望与方差．</a:t>
                </a:r>
                <a:endParaRPr lang="en-US" altLang="zh-CN" sz="1800" dirty="0"/>
              </a:p>
              <a:p>
                <a:pPr latinLnBrk="1">
                  <a:lnSpc>
                    <a:spcPts val="3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参考数据</a:t>
                </a:r>
                <a:r>
                  <a:rPr lang="en-US" altLang="zh-CN" sz="1800" b="0" i="0" dirty="0">
                    <a:solidFill>
                      <a:srgbClr val="244061"/>
                    </a:solidFill>
                    <a:latin typeface="Times New Roman" pitchFamily="34" charset="0"/>
                    <a:ea typeface="微软雅黑" pitchFamily="34" charset="-122"/>
                    <a:cs typeface="Times New Roman" pitchFamily="34" charset="-120"/>
                  </a:rPr>
                  <a:t>：若随机变量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)≈0.682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29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𝜉</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+2</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)≈0.954</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5</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𝜉</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)≈0.997</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2" name="QO_7_BD.19_1#9cb3bf80d?vcp=1&amp;vop=1&amp;pid=d5589947d&amp;color=36,64,97&amp;vtp=1&amp;bt=1&amp;bbb=1&amp;hb=1"/>
              <p:cNvSpPr>
                <a:spLocks noRot="1" noChangeAspect="1" noMove="1" noResize="1" noEditPoints="1" noAdjustHandles="1" noChangeArrowheads="1" noChangeShapeType="1" noTextEdit="1"/>
              </p:cNvSpPr>
              <p:nvPr/>
            </p:nvSpPr>
            <p:spPr>
              <a:xfrm>
                <a:off x="539496" y="828000"/>
                <a:ext cx="11109960" cy="1516380"/>
              </a:xfrm>
              <a:prstGeom prst="rect">
                <a:avLst/>
              </a:prstGeom>
              <a:blipFill>
                <a:blip r:embed="rId3"/>
                <a:stretch>
                  <a:fillRect l="-1317" t="-402" r="-494" b="-88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20_1#9cb3bf80d?vcp=1&amp;vop=1&amp;pid=d5589947d&amp;color=36,64,97&amp;vtp=1&amp;bbb=1&amp;hb=1"/>
              <p:cNvSpPr/>
              <p:nvPr/>
            </p:nvSpPr>
            <p:spPr>
              <a:xfrm>
                <a:off x="539496" y="2347301"/>
                <a:ext cx="11109960" cy="2018030"/>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(10.6,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3.8</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，所以每周阅读时间在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10.6</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h</m:t>
                    </m:r>
                  </m:oMath>
                </a14:m>
                <a:r>
                  <a:rPr lang="en-US" altLang="zh-CN" sz="1800" b="0" i="0" dirty="0">
                    <a:solidFill>
                      <a:srgbClr val="6565FF"/>
                    </a:solidFill>
                    <a:latin typeface="Times New Roman" pitchFamily="34" charset="0"/>
                    <a:ea typeface="微软雅黑" pitchFamily="34" charset="-122"/>
                    <a:cs typeface="Times New Roman" pitchFamily="34" charset="-120"/>
                  </a:rPr>
                  <a:t>以上的概率为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&gt;10.6)=</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a:t>
                </a:r>
              </a:p>
              <a:p>
                <a:pPr latinLnBrk="1">
                  <a:lnSpc>
                    <a:spcPts val="4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=0)=</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16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3</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4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4</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5</m:t>
                        </m:r>
                      </m:sup>
                    </m:sSub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000"/>
                  </a:lnSpc>
                </a:pPr>
                <a:r>
                  <a:rPr lang="en-US" altLang="zh-CN" b="0" i="0">
                    <a:solidFill>
                      <a:srgbClr val="6565FF"/>
                    </a:solidFill>
                    <a:latin typeface="SimSun" panose="02010600030101010101" pitchFamily="2" charset="-122"/>
                    <a:ea typeface="微软雅黑" pitchFamily="34" charset="-122"/>
                    <a:cs typeface="Times New Roman" pitchFamily="34" charset="-120"/>
                  </a:rPr>
                  <a:t>    </a:t>
                </a:r>
                <a:r>
                  <a:rPr lang="en-US" altLang="zh-CN" b="0" i="0">
                    <a:solidFill>
                      <a:srgbClr val="6565FF"/>
                    </a:solidFill>
                    <a:latin typeface="Times New Roman" pitchFamily="34" charset="0"/>
                    <a:ea typeface="微软雅黑" pitchFamily="34" charset="-122"/>
                    <a:cs typeface="Times New Roman" pitchFamily="34" charset="-120"/>
                  </a:rPr>
                  <a:t>随机变量</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的分布列为</a:t>
                </a:r>
                <a:endParaRPr lang="en-US" altLang="zh-CN" dirty="0"/>
              </a:p>
            </p:txBody>
          </p:sp>
        </mc:Choice>
        <mc:Fallback xmlns="">
          <p:sp>
            <p:nvSpPr>
              <p:cNvPr id="3" name="QO_7_AN.20_1#9cb3bf80d?vcp=1&amp;vop=1&amp;pid=d5589947d&amp;color=36,64,97&amp;vtp=1&amp;bbb=1&amp;hb=1"/>
              <p:cNvSpPr>
                <a:spLocks noRot="1" noChangeAspect="1" noMove="1" noResize="1" noEditPoints="1" noAdjustHandles="1" noChangeArrowheads="1" noChangeShapeType="1" noTextEdit="1"/>
              </p:cNvSpPr>
              <p:nvPr/>
            </p:nvSpPr>
            <p:spPr>
              <a:xfrm>
                <a:off x="539496" y="2347301"/>
                <a:ext cx="11109960" cy="2018030"/>
              </a:xfrm>
              <a:prstGeom prst="rect">
                <a:avLst/>
              </a:prstGeom>
              <a:blipFill>
                <a:blip r:embed="rId4"/>
                <a:stretch>
                  <a:fillRect l="-1317" r="-329" b="-725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3" name="QO_7_AN.20_2#9cb3bf80d?colgroup=1,7,7,7,7,7,7&amp;vcp=1&amp;vop=1&amp;pid=d5589947d&amp;color=36,64,97&amp;vtp=1&amp;bbb=1"/>
              <p:cNvGraphicFramePr>
                <a:graphicFrameLocks noGrp="1"/>
              </p:cNvGraphicFramePr>
              <p:nvPr>
                <p:extLst>
                  <p:ext uri="{D42A27DB-BD31-4B8C-83A1-F6EECF244321}">
                    <p14:modId xmlns:p14="http://schemas.microsoft.com/office/powerpoint/2010/main" val="3102718905"/>
                  </p:ext>
                </p:extLst>
              </p:nvPr>
            </p:nvGraphicFramePr>
            <p:xfrm>
              <a:off x="539496" y="4495252"/>
              <a:ext cx="11100816" cy="1000570"/>
            </p:xfrm>
            <a:graphic>
              <a:graphicData uri="http://schemas.openxmlformats.org/drawingml/2006/table">
                <a:tbl>
                  <a:tblPr/>
                  <a:tblGrid>
                    <a:gridCol w="512064">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gridCol w="1764792">
                      <a:extLst>
                        <a:ext uri="{9D8B030D-6E8A-4147-A177-3AD203B41FA5}">
                          <a16:colId xmlns:a16="http://schemas.microsoft.com/office/drawing/2014/main" val="20006"/>
                        </a:ext>
                      </a:extLst>
                    </a:gridCol>
                  </a:tblGrid>
                  <a:tr h="416624">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3946">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5</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32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3" name="QO_7_AN.20_2#9cb3bf80d?colgroup=1,7,7,7,7,7,7&amp;vcp=1&amp;vop=1&amp;pid=d5589947d&amp;color=36,64,97&amp;vtp=1&amp;bbb=1"/>
              <p:cNvGraphicFramePr>
                <a:graphicFrameLocks noGrp="1"/>
              </p:cNvGraphicFramePr>
              <p:nvPr>
                <p:extLst>
                  <p:ext uri="{D42A27DB-BD31-4B8C-83A1-F6EECF244321}">
                    <p14:modId xmlns:p14="http://schemas.microsoft.com/office/powerpoint/2010/main" val="3102718905"/>
                  </p:ext>
                </p:extLst>
              </p:nvPr>
            </p:nvGraphicFramePr>
            <p:xfrm>
              <a:off x="539496" y="4495252"/>
              <a:ext cx="11100816" cy="1000570"/>
            </p:xfrm>
            <a:graphic>
              <a:graphicData uri="http://schemas.openxmlformats.org/drawingml/2006/table">
                <a:tbl>
                  <a:tblPr/>
                  <a:tblGrid>
                    <a:gridCol w="512064">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gridCol w="1764792">
                      <a:extLst>
                        <a:ext uri="{9D8B030D-6E8A-4147-A177-3AD203B41FA5}">
                          <a16:colId xmlns:a16="http://schemas.microsoft.com/office/drawing/2014/main" val="20006"/>
                        </a:ext>
                      </a:extLst>
                    </a:gridCol>
                  </a:tblGrid>
                  <a:tr h="416624">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3946">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9310" t="-72917" r="-500000"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29758" t="-72917" r="-401730"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28966" t="-72917" r="-300345"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28966" t="-72917" r="-200345"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30450" t="-72917" r="-101038"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28621" t="-72917" r="-690" b="-208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5" name="QO_7_AN.20_3#9cb3bf80d?vcp=1&amp;vop=1&amp;pid=d5589947d&amp;color=36,64,97&amp;vtp=1&amp;bbb=1"/>
              <p:cNvSpPr/>
              <p:nvPr/>
            </p:nvSpPr>
            <p:spPr>
              <a:xfrm>
                <a:off x="539496" y="5625552"/>
                <a:ext cx="11109960" cy="517081"/>
              </a:xfrm>
              <a:prstGeom prst="rect">
                <a:avLst/>
              </a:prstGeom>
              <a:noFill/>
              <a:ln/>
            </p:spPr>
            <p:txBody>
              <a:bodyPr wrap="none" lIns="0" tIns="0" rIns="0" bIns="0" rtlCol="0" anchor="t"/>
              <a:lstStyle/>
              <a:p>
                <a:pPr algn="l" latinLnBrk="1">
                  <a:lnSpc>
                    <a:spcPts val="4400"/>
                  </a:lnSpc>
                </a:pP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20_3#9cb3bf80d?vcp=1&amp;vop=1&amp;pid=d5589947d&amp;color=36,64,97&amp;vtp=1&amp;bbb=1"/>
              <p:cNvSpPr>
                <a:spLocks noRot="1" noChangeAspect="1" noMove="1" noResize="1" noEditPoints="1" noAdjustHandles="1" noChangeArrowheads="1" noChangeShapeType="1" noTextEdit="1"/>
              </p:cNvSpPr>
              <p:nvPr/>
            </p:nvSpPr>
            <p:spPr>
              <a:xfrm>
                <a:off x="539496" y="5625552"/>
                <a:ext cx="11109960" cy="517081"/>
              </a:xfrm>
              <a:prstGeom prst="rect">
                <a:avLst/>
              </a:prstGeom>
              <a:blipFill>
                <a:blip r:embed="rId6"/>
                <a:stretch>
                  <a:fillRect b="-152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anim calcmode="lin" valueType="num">
                                      <p:cBhvr>
                                        <p:cTn id="33" dur="500" fill="hold"/>
                                        <p:tgtEl>
                                          <p:spTgt spid="13"/>
                                        </p:tgtEl>
                                        <p:attrNameLst>
                                          <p:attrName>ppt_x</p:attrName>
                                        </p:attrNameLst>
                                      </p:cBhvr>
                                      <p:tavLst>
                                        <p:tav tm="0">
                                          <p:val>
                                            <p:strVal val="#ppt_x"/>
                                          </p:val>
                                        </p:tav>
                                        <p:tav tm="100000">
                                          <p:val>
                                            <p:strVal val="#ppt_x"/>
                                          </p:val>
                                        </p:tav>
                                      </p:tavLst>
                                    </p:anim>
                                    <p:anim calcmode="lin" valueType="num">
                                      <p:cBhvr>
                                        <p:cTn id="34" dur="5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5">
                                            <p:bg/>
                                          </p:spTgt>
                                        </p:tgtEl>
                                        <p:attrNameLst>
                                          <p:attrName>style.visibility</p:attrName>
                                        </p:attrNameLst>
                                      </p:cBhvr>
                                      <p:to>
                                        <p:strVal val="visible"/>
                                      </p:to>
                                    </p:set>
                                    <p:animEffect transition="in" filter="fade">
                                      <p:cBhvr>
                                        <p:cTn id="37" dur="500"/>
                                        <p:tgtEl>
                                          <p:spTgt spid="5">
                                            <p:bg/>
                                          </p:spTgt>
                                        </p:tgtEl>
                                      </p:cBhvr>
                                    </p:animEffect>
                                    <p:anim calcmode="lin" valueType="num">
                                      <p:cBhvr>
                                        <p:cTn id="38" dur="500" fill="hold"/>
                                        <p:tgtEl>
                                          <p:spTgt spid="5">
                                            <p:bg/>
                                          </p:spTgt>
                                        </p:tgtEl>
                                        <p:attrNameLst>
                                          <p:attrName>ppt_x</p:attrName>
                                        </p:attrNameLst>
                                      </p:cBhvr>
                                      <p:tavLst>
                                        <p:tav tm="0">
                                          <p:val>
                                            <p:strVal val="#ppt_x"/>
                                          </p:val>
                                        </p:tav>
                                        <p:tav tm="100000">
                                          <p:val>
                                            <p:strVal val="#ppt_x"/>
                                          </p:val>
                                        </p:tav>
                                      </p:tavLst>
                                    </p:anim>
                                    <p:anim calcmode="lin" valueType="num">
                                      <p:cBhvr>
                                        <p:cTn id="39" dur="500" fill="hold"/>
                                        <p:tgtEl>
                                          <p:spTgt spid="5">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5">
                                            <p:txEl>
                                              <p:pRg st="0" end="0"/>
                                            </p:txEl>
                                          </p:spTgt>
                                        </p:tgtEl>
                                        <p:attrNameLst>
                                          <p:attrName>style.visibility</p:attrName>
                                        </p:attrNameLst>
                                      </p:cBhvr>
                                      <p:to>
                                        <p:strVal val="visible"/>
                                      </p:to>
                                    </p:set>
                                    <p:animEffect transition="in" filter="fade">
                                      <p:cBhvr>
                                        <p:cTn id="42" dur="500"/>
                                        <p:tgtEl>
                                          <p:spTgt spid="5">
                                            <p:txEl>
                                              <p:pRg st="0" end="0"/>
                                            </p:txEl>
                                          </p:spTgt>
                                        </p:tgtEl>
                                      </p:cBhvr>
                                    </p:animEffect>
                                    <p:anim calcmode="lin" valueType="num">
                                      <p:cBhvr>
                                        <p:cTn id="4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8ac839c88.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8ac839c88.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第七章</a:t>
            </a:r>
            <a:endParaRPr lang="en-US" altLang="zh-CN" sz="5400" dirty="0"/>
          </a:p>
        </p:txBody>
      </p:sp>
      <p:sp>
        <p:nvSpPr>
          <p:cNvPr id="4" name="C_1_BD#8ac839c88.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随机变量及其分布</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e26b126bf.fixed?vcp=1&amp;pid=8ac839c88&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e26b126bf.fixed?vcp=1&amp;pid=8ac839c88&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7.5</a:t>
            </a:r>
            <a:endParaRPr lang="en-US" altLang="zh-CN" sz="5400" dirty="0"/>
          </a:p>
        </p:txBody>
      </p:sp>
      <p:sp>
        <p:nvSpPr>
          <p:cNvPr id="4" name="C_2_BD#e26b126bf.fixed?vcp=1&amp;pid=8ac839c88&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正态分布</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C_1#目录1:1eed19eec?lid=f15e51ac7&amp;cid=f15e51ac7&amp;vtp=1&amp;bbb=1">
            <a:hlinkClick r:id="rId3" action="ppaction://hlinksldjump"/>
          </p:cNvPr>
          <p:cNvSpPr/>
          <p:nvPr/>
        </p:nvSpPr>
        <p:spPr>
          <a:xfrm>
            <a:off x="6044184" y="143560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正态曲线</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基本点</a:t>
            </a:r>
            <a:endParaRPr lang="en-US" altLang="zh-CN" sz="1800" dirty="0"/>
          </a:p>
        </p:txBody>
      </p:sp>
      <p:sp>
        <p:nvSpPr>
          <p:cNvPr id="3" name="C_1#目录1:1eed19eec?lid=2d1e8cc65&amp;cid=2d1e8cc65&amp;vtp=1&amp;bbb=1">
            <a:hlinkClick r:id="rId3" action="ppaction://hlinksldjump"/>
          </p:cNvPr>
          <p:cNvSpPr/>
          <p:nvPr/>
        </p:nvSpPr>
        <p:spPr>
          <a:xfrm>
            <a:off x="6044184" y="1837944"/>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重点</a:t>
            </a:r>
            <a:endParaRPr lang="en-US" altLang="zh-CN" sz="1800" dirty="0"/>
          </a:p>
        </p:txBody>
      </p:sp>
      <mc:AlternateContent xmlns:mc="http://schemas.openxmlformats.org/markup-compatibility/2006" xmlns:a14="http://schemas.microsoft.com/office/drawing/2010/main">
        <mc:Choice Requires="a14">
          <p:sp>
            <p:nvSpPr>
              <p:cNvPr id="4" name="C_1#目录1:1eed19eec?lid=5e9522ec9&amp;cid=5e9522ec9&amp;vtp=1&amp;bbb=1">
                <a:hlinkClick r:id="rId3" action="ppaction://hlinksldjump"/>
              </p:cNvPr>
              <p:cNvSpPr/>
              <p:nvPr/>
            </p:nvSpPr>
            <p:spPr>
              <a:xfrm>
                <a:off x="6044184" y="2231136"/>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正态分布的3</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微软雅黑" pitchFamily="34" charset="0"/>
                    <a:ea typeface="微软雅黑" pitchFamily="34" charset="-122"/>
                    <a:cs typeface="微软雅黑" pitchFamily="34" charset="-120"/>
                  </a:rPr>
                  <a:t>原则</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重点</a:t>
                </a:r>
                <a:endParaRPr lang="en-US" altLang="zh-CN" sz="1800" dirty="0"/>
              </a:p>
            </p:txBody>
          </p:sp>
        </mc:Choice>
        <mc:Fallback xmlns="">
          <p:sp>
            <p:nvSpPr>
              <p:cNvPr id="4" name="C_1#目录1:1eed19eec?lid=5e9522ec9&amp;cid=5e9522ec9&amp;vtp=1&amp;bbb=1">
                <a:hlinkClick r:id="rId4" action="ppaction://hlinksldjump"/>
              </p:cNvPr>
              <p:cNvSpPr>
                <a:spLocks noRot="1" noChangeAspect="1" noMove="1" noResize="1" noEditPoints="1" noAdjustHandles="1" noChangeArrowheads="1" noChangeShapeType="1" noTextEdit="1"/>
              </p:cNvSpPr>
              <p:nvPr/>
            </p:nvSpPr>
            <p:spPr>
              <a:xfrm>
                <a:off x="6044184" y="2231136"/>
                <a:ext cx="6117336" cy="356616"/>
              </a:xfrm>
              <a:prstGeom prst="rect">
                <a:avLst/>
              </a:prstGeom>
              <a:blipFill>
                <a:blip r:embed="rId5"/>
                <a:stretch>
                  <a:fillRect l="-2393" t="-13559" b="-25424"/>
                </a:stretch>
              </a:blipFill>
              <a:ln/>
            </p:spPr>
            <p:txBody>
              <a:bodyPr/>
              <a:lstStyle/>
              <a:p>
                <a:r>
                  <a:rPr lang="zh-CN" altLang="en-US">
                    <a:noFill/>
                  </a:rPr>
                  <a:t> </a:t>
                </a:r>
              </a:p>
            </p:txBody>
          </p:sp>
        </mc:Fallback>
      </mc:AlternateContent>
      <p:sp>
        <p:nvSpPr>
          <p:cNvPr id="5" name="C_1#目录1:1eed19eec?lid=753cc04d5&amp;cid=753cc04d5&amp;vtp=1&amp;bbb=1">
            <a:hlinkClick r:id="rId6" action="ppaction://hlinksldjump"/>
          </p:cNvPr>
          <p:cNvSpPr/>
          <p:nvPr/>
        </p:nvSpPr>
        <p:spPr>
          <a:xfrm>
            <a:off x="6044184" y="4027932"/>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正态曲线及其性质</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基本点</a:t>
            </a:r>
            <a:endParaRPr lang="en-US" altLang="zh-CN" sz="1800" dirty="0"/>
          </a:p>
        </p:txBody>
      </p:sp>
      <p:sp>
        <p:nvSpPr>
          <p:cNvPr id="6" name="C_1#目录1:1eed19eec?lid=5813df5a1&amp;cid=5813df5a1&amp;vtp=1&amp;bbb=1">
            <a:hlinkClick r:id="rId7" action="ppaction://hlinksldjump"/>
          </p:cNvPr>
          <p:cNvSpPr/>
          <p:nvPr/>
        </p:nvSpPr>
        <p:spPr>
          <a:xfrm>
            <a:off x="6044184" y="443026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正态分布的概率计算</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重点</a:t>
            </a:r>
            <a:endParaRPr lang="en-US" altLang="zh-CN" sz="1800" dirty="0"/>
          </a:p>
        </p:txBody>
      </p:sp>
      <mc:AlternateContent xmlns:mc="http://schemas.openxmlformats.org/markup-compatibility/2006">
        <mc:Choice xmlns:a14="http://schemas.microsoft.com/office/drawing/2010/main" Requires="a14">
          <p:sp>
            <p:nvSpPr>
              <p:cNvPr id="7" name="C_1#目录1:1eed19eec?lid=7a310d156&amp;cid=7a310d156&amp;vtp=1&amp;bbb=1">
                <a:hlinkClick r:id="rId8" action="ppaction://hlinksldjump"/>
              </p:cNvPr>
              <p:cNvSpPr/>
              <p:nvPr/>
            </p:nvSpPr>
            <p:spPr>
              <a:xfrm>
                <a:off x="6044184" y="4823460"/>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微软雅黑" pitchFamily="34" charset="0"/>
                    <a:ea typeface="微软雅黑" pitchFamily="34" charset="-122"/>
                    <a:cs typeface="微软雅黑" pitchFamily="34" charset="-120"/>
                  </a:rPr>
                  <a:t>原则的应用</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难点</a:t>
                </a:r>
                <a:endParaRPr lang="en-US" altLang="zh-CN" sz="1800" dirty="0"/>
              </a:p>
            </p:txBody>
          </p:sp>
        </mc:Choice>
        <mc:Fallback>
          <p:sp>
            <p:nvSpPr>
              <p:cNvPr id="7" name="C_1#目录1:1eed19eec?lid=7a310d156&amp;cid=7a310d156&amp;vtp=1&amp;bbb=1">
                <a:hlinkClick r:id="rId8" action="ppaction://hlinksldjump"/>
              </p:cNvPr>
              <p:cNvSpPr>
                <a:spLocks noRot="1" noChangeAspect="1" noMove="1" noResize="1" noEditPoints="1" noAdjustHandles="1" noChangeArrowheads="1" noChangeShapeType="1" noTextEdit="1"/>
              </p:cNvSpPr>
              <p:nvPr/>
            </p:nvSpPr>
            <p:spPr>
              <a:xfrm>
                <a:off x="6044184" y="4823460"/>
                <a:ext cx="6117336" cy="356616"/>
              </a:xfrm>
              <a:prstGeom prst="rect">
                <a:avLst/>
              </a:prstGeom>
              <a:blipFill>
                <a:blip r:embed="rId9"/>
                <a:stretch>
                  <a:fillRect l="-2393" t="-11864" b="-25424"/>
                </a:stretch>
              </a:blipFill>
              <a:ln/>
            </p:spPr>
            <p:txBody>
              <a:bodyPr/>
              <a:lstStyle/>
              <a:p>
                <a:r>
                  <a:rPr lang="zh-CN" altLang="en-US">
                    <a:noFill/>
                  </a:rPr>
                  <a:t> </a:t>
                </a:r>
              </a:p>
            </p:txBody>
          </p:sp>
        </mc:Fallback>
      </mc:AlternateContent>
      <p:sp>
        <p:nvSpPr>
          <p:cNvPr id="8" name="C_1#目录1:1eed19eec?lid=fcbb2dec2&amp;cid=fcbb2dec2&amp;vtp=1&amp;bbb=1">
            <a:hlinkClick r:id="rId10" action="ppaction://hlinksldjump"/>
          </p:cNvPr>
          <p:cNvSpPr/>
          <p:nvPr/>
        </p:nvSpPr>
        <p:spPr>
          <a:xfrm>
            <a:off x="6044184" y="5216652"/>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要点4</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标准正态分布</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难点</a:t>
            </a:r>
            <a:endParaRPr lang="en-US" altLang="zh-CN" sz="1800" dirty="0"/>
          </a:p>
        </p:txBody>
      </p:sp>
      <p:sp>
        <p:nvSpPr>
          <p:cNvPr id="9" name="C_1#目录1:1eed19eec?lid=70e64e61f&amp;cid=70e64e61f&amp;vtp=1&amp;bbb=1">
            <a:hlinkClick r:id="rId11" action="ppaction://hlinksldjump"/>
          </p:cNvPr>
          <p:cNvSpPr/>
          <p:nvPr/>
        </p:nvSpPr>
        <p:spPr>
          <a:xfrm>
            <a:off x="6044184" y="5609844"/>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要点5</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正态分布与频率分布直方图的应用</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重难点</a:t>
            </a:r>
            <a:endParaRPr lang="en-US" altLang="zh-CN" sz="1800" dirty="0"/>
          </a:p>
        </p:txBody>
      </p:sp>
      <p:pic>
        <p:nvPicPr>
          <p:cNvPr id="10" name="O_0#目录1:1eed19eec.fixed?vcp=1&amp;color=36,64,97&amp;tib=255,255,255&amp;vtp=1&amp;bt=1" descr="preencoded.png"/>
          <p:cNvPicPr>
            <a:picLocks noChangeAspect="1"/>
          </p:cNvPicPr>
          <p:nvPr/>
        </p:nvPicPr>
        <p:blipFill>
          <a:blip r:embed="rId12"/>
          <a:stretch>
            <a:fillRect/>
          </a:stretch>
        </p:blipFill>
        <p:spPr>
          <a:xfrm>
            <a:off x="4928616" y="795528"/>
            <a:ext cx="731520" cy="768096"/>
          </a:xfrm>
          <a:prstGeom prst="rect">
            <a:avLst/>
          </a:prstGeom>
        </p:spPr>
      </p:pic>
      <p:pic>
        <p:nvPicPr>
          <p:cNvPr id="11" name="O_0#目录1:1eed19eec.fixed?vcp=1&amp;color=36,64,97&amp;tib=255,255,255&amp;vtp=1" descr="preencoded.png"/>
          <p:cNvPicPr>
            <a:picLocks noChangeAspect="1"/>
          </p:cNvPicPr>
          <p:nvPr/>
        </p:nvPicPr>
        <p:blipFill>
          <a:blip r:embed="rId13"/>
          <a:stretch>
            <a:fillRect/>
          </a:stretch>
        </p:blipFill>
        <p:spPr>
          <a:xfrm>
            <a:off x="4928616" y="3374136"/>
            <a:ext cx="731520" cy="768096"/>
          </a:xfrm>
          <a:prstGeom prst="rect">
            <a:avLst/>
          </a:prstGeom>
        </p:spPr>
      </p:pic>
      <p:sp>
        <p:nvSpPr>
          <p:cNvPr id="12" name="O_0#目录1:1eed19eec.fixed?vcp=1&amp;color=255,255,255&amp;vtp=1&amp;bbb=1"/>
          <p:cNvSpPr/>
          <p:nvPr/>
        </p:nvSpPr>
        <p:spPr>
          <a:xfrm>
            <a:off x="4928616"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3" name="O_0#目录1:1eed19eec.fixed?vcp=1&amp;color=255,255,255&amp;vtp=1&amp;bbb=1"/>
          <p:cNvSpPr/>
          <p:nvPr/>
        </p:nvSpPr>
        <p:spPr>
          <a:xfrm>
            <a:off x="4928616"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4" name="O_0#目录1:1eed19eec.fixed?lid=1eed19eec&amp;vcp=1&amp;color=0,55,96&amp;vtp=1&amp;bbb=1">
            <a:hlinkClick r:id="rId3" action="ppaction://hlinksldjump"/>
          </p:cNvPr>
          <p:cNvSpPr/>
          <p:nvPr/>
        </p:nvSpPr>
        <p:spPr>
          <a:xfrm>
            <a:off x="5870448"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5" name="O_0#目录1:1eed19eec.fixed?lid=6cfe653e5&amp;vcp=1&amp;color=0,55,96&amp;vtp=1&amp;bbb=1">
            <a:hlinkClick r:id="rId6" action="ppaction://hlinksldjump"/>
          </p:cNvPr>
          <p:cNvSpPr/>
          <p:nvPr/>
        </p:nvSpPr>
        <p:spPr>
          <a:xfrm>
            <a:off x="5870448"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pic>
        <p:nvPicPr>
          <p:cNvPr id="2" name="C_3#1eed19eec?vcp=1&amp;pid=e26b126bf&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3_BD#1eed19eec?vcp=1&amp;pid=e26b126bf&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4_BD#f15e51ac7?vcp=1&amp;pid=1eed19eec&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正态曲线</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基本点</a:t>
            </a:r>
            <a:endParaRPr lang="en-US" altLang="zh-CN" sz="2200" dirty="0"/>
          </a:p>
        </p:txBody>
      </p:sp>
      <p:sp>
        <p:nvSpPr>
          <p:cNvPr id="5" name="C_4_BD#2d1e8cc65?vcp=1&amp;pid=1eed19eec&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重点</a:t>
            </a:r>
            <a:endParaRPr lang="en-US" altLang="zh-CN" sz="2200" dirty="0"/>
          </a:p>
        </p:txBody>
      </p:sp>
      <mc:AlternateContent xmlns:mc="http://schemas.openxmlformats.org/markup-compatibility/2006" xmlns:a14="http://schemas.microsoft.com/office/drawing/2010/main">
        <mc:Choice Requires="a14">
          <p:sp>
            <p:nvSpPr>
              <p:cNvPr id="6" name="C_4_BD#5e9522ec9?vcp=1&amp;pid=1eed19eec&amp;color=101,101,255&amp;vtp=1&amp;bbb=1"/>
              <p:cNvSpPr/>
              <p:nvPr/>
            </p:nvSpPr>
            <p:spPr>
              <a:xfrm>
                <a:off x="539496" y="25146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正态分布的3</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原则</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重点</a:t>
                </a:r>
                <a:endParaRPr lang="en-US" altLang="zh-CN" sz="2200" dirty="0"/>
              </a:p>
            </p:txBody>
          </p:sp>
        </mc:Choice>
        <mc:Fallback xmlns="">
          <p:sp>
            <p:nvSpPr>
              <p:cNvPr id="6" name="C_4_BD#5e9522ec9?vcp=1&amp;pid=1eed19eec&amp;color=101,101,255&amp;vtp=1&amp;bbb=1"/>
              <p:cNvSpPr>
                <a:spLocks noRot="1" noChangeAspect="1" noMove="1" noResize="1" noEditPoints="1" noAdjustHandles="1" noChangeArrowheads="1" noChangeShapeType="1" noTextEdit="1"/>
              </p:cNvSpPr>
              <p:nvPr/>
            </p:nvSpPr>
            <p:spPr>
              <a:xfrm>
                <a:off x="539496" y="2514600"/>
                <a:ext cx="11109960" cy="703072"/>
              </a:xfrm>
              <a:prstGeom prst="rect">
                <a:avLst/>
              </a:prstGeom>
              <a:blipFill>
                <a:blip r:embed="rId4"/>
                <a:stretch>
                  <a:fillRect l="-1537"/>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3#6cfe653e5?vcp=1&amp;pid=e26b126bf&amp;color=36,64,97&amp;mp=1&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3_BD#6cfe653e5?vcp=1&amp;pid=e26b126bf&amp;color=61,88,159&amp;mp=1&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solidFill>
                <a:srgbClr val="3D589F"/>
              </a:solidFill>
            </a:endParaRPr>
          </a:p>
        </p:txBody>
      </p:sp>
      <p:sp>
        <p:nvSpPr>
          <p:cNvPr id="4" name="C_4_BD#e69510287?vcp=1&amp;pid=6cfe653e5&amp;color=61,88,159&amp;vtp=1&amp;bbb=1"/>
          <p:cNvSpPr/>
          <p:nvPr/>
        </p:nvSpPr>
        <p:spPr>
          <a:xfrm>
            <a:off x="539496" y="1481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3D589F"/>
                </a:solidFill>
                <a:latin typeface="Times New Roman" pitchFamily="34" charset="0"/>
                <a:ea typeface="微软雅黑" pitchFamily="34" charset="-122"/>
                <a:cs typeface="Times New Roman" pitchFamily="34" charset="-120"/>
              </a:rPr>
              <a:t>能力进阶</a:t>
            </a:r>
            <a:endParaRPr lang="en-US" altLang="zh-CN" sz="2400" dirty="0">
              <a:solidFill>
                <a:srgbClr val="3D589F"/>
              </a:solidFill>
            </a:endParaRPr>
          </a:p>
        </p:txBody>
      </p:sp>
      <p:sp>
        <p:nvSpPr>
          <p:cNvPr id="5" name="C_5_BD#753cc04d5?vcp=1&amp;pid=e69510287&amp;color=101,101,255&amp;vtp=1&amp;bbb=1"/>
          <p:cNvSpPr/>
          <p:nvPr/>
        </p:nvSpPr>
        <p:spPr>
          <a:xfrm>
            <a:off x="539496" y="20118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正态曲线及其性质</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基本点</a:t>
            </a:r>
            <a:endParaRPr lang="en-US" altLang="zh-CN" sz="2200" dirty="0">
              <a:solidFill>
                <a:srgbClr val="6565FF"/>
              </a:solidFill>
            </a:endParaRPr>
          </a:p>
        </p:txBody>
      </p:sp>
      <p:pic>
        <p:nvPicPr>
          <p:cNvPr id="6" name="QC_6_BD.1_1#358e4a732?htil=1&amp;vaa=1&amp;vcp=1&amp;vop=1&amp;pid=753cc04d5&amp;color=36,64,97&amp;tib=255,255,255&amp;vtp=1&amp;hs=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28632" y="2601554"/>
            <a:ext cx="2002536" cy="149961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xmlns:a14="http://schemas.microsoft.com/office/drawing/2010/main">
        <mc:Choice Requires="a14">
          <p:sp>
            <p:nvSpPr>
              <p:cNvPr id="7" name="QC_6_BD.1_2#358e4a732?htil=1&amp;vaa=1&amp;vcp=1&amp;vop=1&amp;pid=753cc04d5&amp;color=36,64,97&amp;vtp=1&amp;bbb=1&amp;hb=1"/>
              <p:cNvSpPr/>
              <p:nvPr/>
            </p:nvSpPr>
            <p:spPr>
              <a:xfrm>
                <a:off x="539496" y="2455251"/>
                <a:ext cx="8970264" cy="1049655"/>
              </a:xfrm>
              <a:prstGeom prst="rect">
                <a:avLst/>
              </a:prstGeom>
              <a:noFill/>
              <a:ln/>
            </p:spPr>
            <p:txBody>
              <a:bodyPr wrap="none" lIns="0" tIns="0" rIns="0" bIns="0" rtlCol="0" anchor="t"/>
              <a:lstStyle/>
              <a:p>
                <a:pPr algn="l" latinLnBrk="1">
                  <a:lnSpc>
                    <a:spcPts val="55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已知三个正态密度函数</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𝜑</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smtClean="0">
                        <a:solidFill>
                          <a:srgbClr val="244061"/>
                        </a:solidFill>
                        <a:latin typeface="Cambria Math" pitchFamily="34" charset="0"/>
                        <a:ea typeface="Cambria Math" pitchFamily="34" charset="-122"/>
                        <a:cs typeface="Cambria Math" pitchFamily="34" charset="-120"/>
                      </a:rPr>
                      <m:t>(</m:t>
                    </m:r>
                    <m:r>
                      <a:rPr lang="en-US" altLang="zh-CN" sz="1800" b="0" i="0" smtClean="0">
                        <a:solidFill>
                          <a:srgbClr val="244061"/>
                        </a:solidFill>
                        <a:latin typeface="Cambria Math" pitchFamily="34" charset="0"/>
                        <a:ea typeface="Cambria Math" pitchFamily="34" charset="-122"/>
                        <a:cs typeface="Cambria Math" pitchFamily="34" charset="-120"/>
                      </a:rPr>
                      <m:t>𝑥</m:t>
                    </m:r>
                    <m:r>
                      <a:rPr lang="en-US" altLang="zh-CN" sz="1800" b="0" i="0" smtClean="0">
                        <a:solidFill>
                          <a:srgbClr val="244061"/>
                        </a:solidFill>
                        <a:latin typeface="Cambria Math" pitchFamily="34" charset="0"/>
                        <a:ea typeface="Cambria Math" pitchFamily="34" charset="-122"/>
                        <a:cs typeface="Cambria Math" pitchFamily="34" charset="-120"/>
                      </a:rPr>
                      <m:t>)=</m:t>
                    </m:r>
                    <m:f>
                      <m:f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2</m:t>
                            </m:r>
                            <m:r>
                              <m:rPr>
                                <m:sty m:val="p"/>
                              </m:rPr>
                              <a:rPr lang="en-US" altLang="zh-CN" sz="1800" b="0" i="0">
                                <a:solidFill>
                                  <a:srgbClr val="244061"/>
                                </a:solidFill>
                                <a:latin typeface="Cambria Math" pitchFamily="34" charset="0"/>
                                <a:ea typeface="Cambria Math" pitchFamily="34" charset="-122"/>
                                <a:cs typeface="Cambria Math" pitchFamily="34" charset="-120"/>
                              </a:rPr>
                              <m:t>π</m:t>
                            </m:r>
                          </m:e>
                        </m:rad>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𝑖</m:t>
                            </m:r>
                          </m:sub>
                        </m:sSub>
                      </m:den>
                    </m:f>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2</m:t>
                            </m:r>
                            <m:sSubSup>
                              <m:sSubSu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den>
                        </m:f>
                      </m:sup>
                    </m:sSup>
                    <m:r>
                      <a:rPr lang="en-US" altLang="zh-CN" sz="1800" b="0" i="0" smtClean="0">
                        <a:solidFill>
                          <a:srgbClr val="244061"/>
                        </a:solidFill>
                        <a:latin typeface="Cambria Math" pitchFamily="34" charset="0"/>
                        <a:ea typeface="Cambria Math" pitchFamily="34" charset="-122"/>
                        <a:cs typeface="Cambria Math" pitchFamily="34" charset="-120"/>
                      </a:rPr>
                      <m:t>(</m:t>
                    </m:r>
                    <m:m>
                      <m:mPr>
                        <m:mcs>
                          <m:mc>
                            <m:mcPr>
                              <m:count m:val="2"/>
                              <m:mcJc m:val="center"/>
                            </m:mcPr>
                          </m:mc>
                        </m:mcs>
                        <m:ctrlPr>
                          <a:rPr lang="en-US" altLang="zh-CN" sz="1800" b="0" i="1" smtClean="0">
                            <a:solidFill>
                              <a:srgbClr val="244061"/>
                            </a:solidFill>
                            <a:latin typeface="Cambria Math" panose="02040503050406030204" pitchFamily="18" charset="0"/>
                            <a:ea typeface="Cambria Math" pitchFamily="34" charset="-122"/>
                            <a:cs typeface="Cambria Math" pitchFamily="34" charset="-120"/>
                          </a:rPr>
                        </m:ctrlPr>
                      </m:mPr>
                      <m:mr>
                        <m:e>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R</m:t>
                          </m:r>
                        </m:e>
                        <m:e>
                          <m:r>
                            <a:rPr lang="en-US" altLang="zh-CN" sz="1800" b="0" i="0">
                              <a:solidFill>
                                <a:srgbClr val="244061"/>
                              </a:solidFill>
                              <a:latin typeface="Cambria Math" pitchFamily="34" charset="0"/>
                              <a:ea typeface="Cambria Math" pitchFamily="34" charset="-122"/>
                              <a:cs typeface="Cambria Math" pitchFamily="34" charset="-120"/>
                            </a:rPr>
                            <m:t>,</m:t>
                          </m:r>
                        </m:e>
                      </m:mr>
                    </m:m>
                    <m:r>
                      <a:rPr lang="en-US" altLang="zh-CN" sz="1800" b="0" i="0" smtClean="0">
                        <a:solidFill>
                          <a:srgbClr val="244061"/>
                        </a:solidFill>
                        <a:latin typeface="Cambria Math" pitchFamily="34" charset="0"/>
                        <a:ea typeface="Cambria Math" pitchFamily="34" charset="-122"/>
                        <a:cs typeface="Cambria Math" pitchFamily="34" charset="-120"/>
                      </a:rPr>
                      <m:t>𝑖</m:t>
                    </m:r>
                    <m:r>
                      <a:rPr lang="en-US" altLang="zh-CN" sz="1800" b="0" i="0" smtClean="0">
                        <a:solidFill>
                          <a:srgbClr val="244061"/>
                        </a:solidFill>
                        <a:latin typeface="Cambria Math" pitchFamily="34" charset="0"/>
                        <a:ea typeface="Cambria Math" pitchFamily="34" charset="-122"/>
                        <a:cs typeface="Cambria Math" pitchFamily="34" charset="-120"/>
                      </a:rPr>
                      <m:t>=1,2,3)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的图象如图</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所示</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则下列结论正确的是(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7" name="QC_6_BD.1_2#358e4a732?htil=1&amp;vaa=1&amp;vcp=1&amp;vop=1&amp;pid=753cc04d5&amp;color=36,64,97&amp;vtp=1&amp;bbb=1&amp;hb=1"/>
              <p:cNvSpPr>
                <a:spLocks noRot="1" noChangeAspect="1" noMove="1" noResize="1" noEditPoints="1" noAdjustHandles="1" noChangeArrowheads="1" noChangeShapeType="1" noTextEdit="1"/>
              </p:cNvSpPr>
              <p:nvPr/>
            </p:nvSpPr>
            <p:spPr>
              <a:xfrm>
                <a:off x="539496" y="2455251"/>
                <a:ext cx="8970264" cy="1049655"/>
              </a:xfrm>
              <a:prstGeom prst="rect">
                <a:avLst/>
              </a:prstGeom>
              <a:blipFill>
                <a:blip r:embed="rId5"/>
                <a:stretch>
                  <a:fillRect l="-1632" r="-204" b="-13372"/>
                </a:stretch>
              </a:blipFill>
              <a:ln/>
            </p:spPr>
            <p:txBody>
              <a:bodyPr/>
              <a:lstStyle/>
              <a:p>
                <a:r>
                  <a:rPr lang="zh-CN" altLang="en-US">
                    <a:noFill/>
                  </a:rPr>
                  <a:t> </a:t>
                </a:r>
              </a:p>
            </p:txBody>
          </p:sp>
        </mc:Fallback>
      </mc:AlternateContent>
      <p:sp>
        <p:nvSpPr>
          <p:cNvPr id="8" name="QC_6_AN.3_1#358e4a732.bracket?vaa=1&amp;vcp=1&amp;vop=1&amp;pid=753cc04d5&amp;color=36,64,97&amp;vpa=1&amp;vtp=1&amp;bbb=1"/>
          <p:cNvSpPr/>
          <p:nvPr/>
        </p:nvSpPr>
        <p:spPr>
          <a:xfrm>
            <a:off x="3457321" y="3236047"/>
            <a:ext cx="55245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AD</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9" name="QC_6_BD.1_3#358e4a732.choices?htil=1&amp;vaa=1&amp;vcp=1&amp;vop=1&amp;pid=753cc04d5&amp;color=36,64,97&amp;vtp=1&amp;bbb=1"/>
              <p:cNvSpPr/>
              <p:nvPr/>
            </p:nvSpPr>
            <p:spPr>
              <a:xfrm>
                <a:off x="539496" y="3558182"/>
                <a:ext cx="8970264" cy="355600"/>
              </a:xfrm>
              <a:prstGeom prst="rect">
                <a:avLst/>
              </a:prstGeom>
              <a:noFill/>
              <a:ln/>
            </p:spPr>
            <p:txBody>
              <a:bodyPr wrap="none" lIns="0" tIns="0" rIns="0" bIns="0" rtlCol="0" anchor="t"/>
              <a:lstStyle/>
              <a:p>
                <a:pPr latinLnBrk="1">
                  <a:lnSpc>
                    <a:spcPts val="3200"/>
                  </a:lnSpc>
                  <a:tabLst>
                    <a:tab pos="2293366" algn="l"/>
                    <a:tab pos="4586732" algn="l"/>
                    <a:tab pos="6880098"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&gt;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𝜇</m:t>
                        </m:r>
                      </m:e>
                      <m:sub>
                        <m:r>
                          <a:rPr lang="en-US" altLang="zh-CN" sz="1800" b="0" i="0">
                            <a:solidFill>
                              <a:srgbClr val="244061"/>
                            </a:solidFill>
                            <a:latin typeface="Cambria Math" pitchFamily="34" charset="0"/>
                            <a:ea typeface="Cambria Math" pitchFamily="34" charset="-122"/>
                            <a:cs typeface="Cambria Math" pitchFamily="34" charset="-120"/>
                          </a:rPr>
                          <m:t>2</m:t>
                        </m:r>
                      </m:sub>
                    </m:sSub>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&lt;</m:t>
                    </m:r>
                    <m:sSub>
                      <m:sSub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𝜎</m:t>
                        </m:r>
                      </m:e>
                      <m:sub>
                        <m:r>
                          <a:rPr lang="en-US" altLang="zh-CN" sz="1800" b="0" i="0">
                            <a:solidFill>
                              <a:srgbClr val="244061"/>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9" name="QC_6_BD.1_3#358e4a732.choices?htil=1&amp;vaa=1&amp;vcp=1&amp;vop=1&amp;pid=753cc04d5&amp;color=36,64,97&amp;vtp=1&amp;bbb=1"/>
              <p:cNvSpPr>
                <a:spLocks noRot="1" noChangeAspect="1" noMove="1" noResize="1" noEditPoints="1" noAdjustHandles="1" noChangeArrowheads="1" noChangeShapeType="1" noTextEdit="1"/>
              </p:cNvSpPr>
              <p:nvPr/>
            </p:nvSpPr>
            <p:spPr>
              <a:xfrm>
                <a:off x="539496" y="3558182"/>
                <a:ext cx="8970264" cy="355600"/>
              </a:xfrm>
              <a:prstGeom prst="rect">
                <a:avLst/>
              </a:prstGeom>
              <a:blipFill>
                <a:blip r:embed="rId6"/>
                <a:stretch>
                  <a:fillRect l="-1632" b="-41379"/>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0" name="QC_6_AS.2_1#358e4a732?htil=1&amp;vaa=1&amp;vcp=1&amp;vop=1&amp;pid=753cc04d5&amp;color=36,64,97&amp;vtp=1&amp;bbb=1&amp;hb=1"/>
              <p:cNvSpPr/>
              <p:nvPr/>
            </p:nvSpPr>
            <p:spPr>
              <a:xfrm>
                <a:off x="539496" y="3918799"/>
                <a:ext cx="8970264"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因为正态曲线关于直线</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𝑥</m:t>
                    </m:r>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𝜇</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对称，且</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越大图象越靠近右边</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300"/>
                  </a:lnSpc>
                </a:pP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𝜇</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800" b="0" i="0" dirty="0">
                    <a:solidFill>
                      <a:srgbClr val="003760"/>
                    </a:solidFill>
                    <a:latin typeface="Times New Roman" pitchFamily="34" charset="0"/>
                    <a:ea typeface="微软雅黑" pitchFamily="34" charset="-122"/>
                    <a:cs typeface="Times New Roman" pitchFamily="34" charset="-120"/>
                  </a:rPr>
                  <a:t>，B,C错误；又</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𝜎</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越小，数据越集中，图象越“瘦高”，所以</a:t>
                </a:r>
                <a14:m>
                  <m:oMath xmlns:m="http://schemas.openxmlformats.org/officeDocument/2006/math">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𝜎</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𝜎</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&lt;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𝜎</m:t>
                        </m:r>
                      </m:e>
                      <m:sub>
                        <m:r>
                          <a:rPr lang="en-US" altLang="zh-CN" sz="1800" b="0" i="0">
                            <a:solidFill>
                              <a:srgbClr val="00376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b="0" i="0" dirty="0">
                    <a:solidFill>
                      <a:srgbClr val="003760"/>
                    </a:solidFill>
                    <a:latin typeface="Times New Roman" pitchFamily="34" charset="0"/>
                    <a:ea typeface="微软雅黑" pitchFamily="34" charset="-122"/>
                    <a:cs typeface="Times New Roman" pitchFamily="34" charset="-120"/>
                  </a:rPr>
                  <a:t>正确.</a:t>
                </a:r>
                <a:endParaRPr lang="en-US" altLang="zh-CN" dirty="0">
                  <a:solidFill>
                    <a:srgbClr val="003760"/>
                  </a:solidFill>
                </a:endParaRPr>
              </a:p>
            </p:txBody>
          </p:sp>
        </mc:Choice>
        <mc:Fallback xmlns="">
          <p:sp>
            <p:nvSpPr>
              <p:cNvPr id="10" name="QC_6_AS.2_1#358e4a732?htil=1&amp;vaa=1&amp;vcp=1&amp;vop=1&amp;pid=753cc04d5&amp;color=36,64,97&amp;vtp=1&amp;bbb=1&amp;hb=1"/>
              <p:cNvSpPr>
                <a:spLocks noRot="1" noChangeAspect="1" noMove="1" noResize="1" noEditPoints="1" noAdjustHandles="1" noChangeArrowheads="1" noChangeShapeType="1" noTextEdit="1"/>
              </p:cNvSpPr>
              <p:nvPr/>
            </p:nvSpPr>
            <p:spPr>
              <a:xfrm>
                <a:off x="539496" y="3918799"/>
                <a:ext cx="8970264" cy="1192340"/>
              </a:xfrm>
              <a:prstGeom prst="rect">
                <a:avLst/>
              </a:prstGeom>
              <a:blipFill>
                <a:blip r:embed="rId7"/>
                <a:stretch>
                  <a:fillRect l="-1632" r="-2311"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anim calcmode="lin" valueType="num">
                                      <p:cBhvr>
                                        <p:cTn id="8" dur="500" fill="hold"/>
                                        <p:tgtEl>
                                          <p:spTgt spid="10">
                                            <p:bg/>
                                          </p:spTgt>
                                        </p:tgtEl>
                                        <p:attrNameLst>
                                          <p:attrName>ppt_x</p:attrName>
                                        </p:attrNameLst>
                                      </p:cBhvr>
                                      <p:tavLst>
                                        <p:tav tm="0">
                                          <p:val>
                                            <p:strVal val="#ppt_x"/>
                                          </p:val>
                                        </p:tav>
                                        <p:tav tm="100000">
                                          <p:val>
                                            <p:strVal val="#ppt_x"/>
                                          </p:val>
                                        </p:tav>
                                      </p:tavLst>
                                    </p:anim>
                                    <p:anim calcmode="lin" valueType="num">
                                      <p:cBhvr>
                                        <p:cTn id="9" dur="500" fill="hold"/>
                                        <p:tgtEl>
                                          <p:spTgt spid="10">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anim calcmode="lin" valueType="num">
                                      <p:cBhvr>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10">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xEl>
                                              <p:pRg st="1" end="1"/>
                                            </p:txEl>
                                          </p:spTgt>
                                        </p:tgtEl>
                                        <p:attrNameLst>
                                          <p:attrName>style.visibility</p:attrName>
                                        </p:attrNameLst>
                                      </p:cBhvr>
                                      <p:to>
                                        <p:strVal val="visible"/>
                                      </p:to>
                                    </p:set>
                                    <p:animEffect transition="in" filter="fade">
                                      <p:cBhvr>
                                        <p:cTn id="17" dur="500"/>
                                        <p:tgtEl>
                                          <p:spTgt spid="10">
                                            <p:txEl>
                                              <p:pRg st="1" end="1"/>
                                            </p:txEl>
                                          </p:spTgt>
                                        </p:tgtEl>
                                      </p:cBhvr>
                                    </p:animEffect>
                                    <p:anim calcmode="lin" valueType="num">
                                      <p:cBhvr>
                                        <p:cTn id="18"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10">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0">
                                            <p:txEl>
                                              <p:pRg st="2" end="2"/>
                                            </p:txEl>
                                          </p:spTgt>
                                        </p:tgtEl>
                                        <p:attrNameLst>
                                          <p:attrName>style.visibility</p:attrName>
                                        </p:attrNameLst>
                                      </p:cBhvr>
                                      <p:to>
                                        <p:strVal val="visible"/>
                                      </p:to>
                                    </p:set>
                                    <p:animEffect transition="in" filter="fade">
                                      <p:cBhvr>
                                        <p:cTn id="22" dur="500"/>
                                        <p:tgtEl>
                                          <p:spTgt spid="10">
                                            <p:txEl>
                                              <p:pRg st="2" end="2"/>
                                            </p:txEl>
                                          </p:spTgt>
                                        </p:tgtEl>
                                      </p:cBhvr>
                                    </p:animEffect>
                                    <p:anim calcmode="lin" valueType="num">
                                      <p:cBhvr>
                                        <p:cTn id="2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0">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
                                            <p:bg/>
                                          </p:spTgt>
                                        </p:tgtEl>
                                        <p:attrNameLst>
                                          <p:attrName>style.visibility</p:attrName>
                                        </p:attrNameLst>
                                      </p:cBhvr>
                                      <p:to>
                                        <p:strVal val="visible"/>
                                      </p:to>
                                    </p:set>
                                    <p:animEffect transition="in" filter="fade">
                                      <p:cBhvr>
                                        <p:cTn id="29" dur="500"/>
                                        <p:tgtEl>
                                          <p:spTgt spid="8">
                                            <p:bg/>
                                          </p:spTgt>
                                        </p:tgtEl>
                                      </p:cBhvr>
                                    </p:animEffect>
                                    <p:anim calcmode="lin" valueType="num">
                                      <p:cBhvr>
                                        <p:cTn id="30" dur="500" fill="hold"/>
                                        <p:tgtEl>
                                          <p:spTgt spid="8">
                                            <p:bg/>
                                          </p:spTgt>
                                        </p:tgtEl>
                                        <p:attrNameLst>
                                          <p:attrName>ppt_x</p:attrName>
                                        </p:attrNameLst>
                                      </p:cBhvr>
                                      <p:tavLst>
                                        <p:tav tm="0">
                                          <p:val>
                                            <p:strVal val="#ppt_x"/>
                                          </p:val>
                                        </p:tav>
                                        <p:tav tm="100000">
                                          <p:val>
                                            <p:strVal val="#ppt_x"/>
                                          </p:val>
                                        </p:tav>
                                      </p:tavLst>
                                    </p:anim>
                                    <p:anim calcmode="lin" valueType="num">
                                      <p:cBhvr>
                                        <p:cTn id="31" dur="500" fill="hold"/>
                                        <p:tgtEl>
                                          <p:spTgt spid="8">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anim calcmode="lin" valueType="num">
                                      <p:cBhvr>
                                        <p:cTn id="3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C_5_BD#5813df5a1?vcp=1&amp;pid=e69510287&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正态分布的概率计算</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重点</a:t>
            </a:r>
            <a:endParaRPr lang="en-US" altLang="zh-CN" sz="2200" dirty="0"/>
          </a:p>
        </p:txBody>
      </p:sp>
      <mc:AlternateContent xmlns:mc="http://schemas.openxmlformats.org/markup-compatibility/2006" xmlns:a14="http://schemas.microsoft.com/office/drawing/2010/main">
        <mc:Choice Requires="a14">
          <p:sp>
            <p:nvSpPr>
              <p:cNvPr id="3" name="QO_6_BD.5_1#0f292a846?vcp=1&amp;vop=1&amp;pid=5813df5a1&amp;color=36,64,97&amp;vtp=1&amp;bbb=1"/>
              <p:cNvSpPr/>
              <p:nvPr/>
            </p:nvSpPr>
            <p:spPr>
              <a:xfrm>
                <a:off x="539496" y="1324192"/>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(1,4)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,试求：</a:t>
                </a:r>
                <a:endParaRPr lang="en-US" altLang="zh-CN" sz="1800" dirty="0"/>
              </a:p>
            </p:txBody>
          </p:sp>
        </mc:Choice>
        <mc:Fallback xmlns="">
          <p:sp>
            <p:nvSpPr>
              <p:cNvPr id="3" name="QO_6_BD.5_1#0f292a846?vcp=1&amp;vop=1&amp;pid=5813df5a1&amp;color=36,64,97&amp;vtp=1&amp;bbb=1"/>
              <p:cNvSpPr>
                <a:spLocks noRot="1" noChangeAspect="1" noMove="1" noResize="1" noEditPoints="1" noAdjustHandles="1" noChangeArrowheads="1" noChangeShapeType="1" noTextEdit="1"/>
              </p:cNvSpPr>
              <p:nvPr/>
            </p:nvSpPr>
            <p:spPr>
              <a:xfrm>
                <a:off x="539496" y="1324192"/>
                <a:ext cx="11109960" cy="360680"/>
              </a:xfrm>
              <a:prstGeom prst="rect">
                <a:avLst/>
              </a:prstGeom>
              <a:blipFill>
                <a:blip r:embed="rId3"/>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6_1#c691b464c?vcp=1&amp;vop=1&amp;pid=0f292a846&amp;color=36,64,97&amp;vtp=1&amp;bbb=1"/>
              <p:cNvSpPr/>
              <p:nvPr/>
            </p:nvSpPr>
            <p:spPr>
              <a:xfrm>
                <a:off x="539496" y="173014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7_BD.6_1#c691b464c?vcp=1&amp;vop=1&amp;pid=0f292a846&amp;color=36,64,97&amp;vtp=1&amp;bbb=1"/>
              <p:cNvSpPr>
                <a:spLocks noRot="1" noChangeAspect="1" noMove="1" noResize="1" noEditPoints="1" noAdjustHandles="1" noChangeArrowheads="1" noChangeShapeType="1" noTextEdit="1"/>
              </p:cNvSpPr>
              <p:nvPr/>
            </p:nvSpPr>
            <p:spPr>
              <a:xfrm>
                <a:off x="539496" y="1730144"/>
                <a:ext cx="11109960" cy="363665"/>
              </a:xfrm>
              <a:prstGeom prst="rect">
                <a:avLst/>
              </a:prstGeom>
              <a:blipFill>
                <a:blip r:embed="rId4"/>
                <a:stretch>
                  <a:fillRect l="-1317" b="-3898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7_1#c691b464c?vcp=1&amp;vop=1&amp;pid=0f292a846&amp;color=36,64,97&amp;vtp=1&amp;bbb=1"/>
              <p:cNvSpPr/>
              <p:nvPr/>
            </p:nvSpPr>
            <p:spPr>
              <a:xfrm>
                <a:off x="539496" y="210346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(1−2≤</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≤1+2)≈0.682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7_AN.7_1#c691b464c?vcp=1&amp;vop=1&amp;pid=0f292a846&amp;color=36,64,97&amp;vtp=1&amp;bbb=1"/>
              <p:cNvSpPr>
                <a:spLocks noRot="1" noChangeAspect="1" noMove="1" noResize="1" noEditPoints="1" noAdjustHandles="1" noChangeArrowheads="1" noChangeShapeType="1" noTextEdit="1"/>
              </p:cNvSpPr>
              <p:nvPr/>
            </p:nvSpPr>
            <p:spPr>
              <a:xfrm>
                <a:off x="539496" y="2103461"/>
                <a:ext cx="11109960" cy="773240"/>
              </a:xfrm>
              <a:prstGeom prst="rect">
                <a:avLst/>
              </a:prstGeom>
              <a:blipFill>
                <a:blip r:embed="rId5"/>
                <a:stretch>
                  <a:fillRect l="-1317"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8_1#48413bd52?vcp=1&amp;vop=1&amp;pid=0f292a846&amp;color=36,64,97&amp;mp=1&amp;vtp=1&amp;bt=1&amp;bbb=1"/>
              <p:cNvSpPr/>
              <p:nvPr/>
            </p:nvSpPr>
            <p:spPr>
              <a:xfrm>
                <a:off x="539496" y="157446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(3≤</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7_BD.8_1#48413bd52?vcp=1&amp;vop=1&amp;pid=0f292a846&amp;color=36,64,97&amp;mp=1&amp;vtp=1&amp;bt=1&amp;bbb=1"/>
              <p:cNvSpPr>
                <a:spLocks noRot="1" noChangeAspect="1" noMove="1" noResize="1" noEditPoints="1" noAdjustHandles="1" noChangeArrowheads="1" noChangeShapeType="1" noTextEdit="1"/>
              </p:cNvSpPr>
              <p:nvPr/>
            </p:nvSpPr>
            <p:spPr>
              <a:xfrm>
                <a:off x="539496" y="1574469"/>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7_AN.9_1#48413bd52?vcp=1&amp;vop=1&amp;pid=0f292a846&amp;color=36,64,97&amp;vtp=1&amp;bbb=1"/>
              <p:cNvSpPr/>
              <p:nvPr/>
            </p:nvSpPr>
            <p:spPr>
              <a:xfrm>
                <a:off x="539496" y="1948103"/>
                <a:ext cx="11109960" cy="12573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(1−4≤</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≤1+4)≈0.954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a:solidFill>
                      <a:srgbClr val="6565FF"/>
                    </a:solidFill>
                    <a:latin typeface="Times New Roman" pitchFamily="34" charset="0"/>
                    <a:ea typeface="微软雅黑" pitchFamily="34" charset="-122"/>
                    <a:cs typeface="Times New Roman" pitchFamily="34" charset="-120"/>
                  </a:rPr>
                  <a:t>正态曲线的对称性知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×0.271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8=0.135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3" name="QO_7_AN.9_1#48413bd52?vcp=1&amp;vop=1&amp;pid=0f292a846&amp;color=36,64,97&amp;vtp=1&amp;bbb=1"/>
              <p:cNvSpPr>
                <a:spLocks noRot="1" noChangeAspect="1" noMove="1" noResize="1" noEditPoints="1" noAdjustHandles="1" noChangeArrowheads="1" noChangeShapeType="1" noTextEdit="1"/>
              </p:cNvSpPr>
              <p:nvPr/>
            </p:nvSpPr>
            <p:spPr>
              <a:xfrm>
                <a:off x="539496" y="1948103"/>
                <a:ext cx="11109960" cy="1257300"/>
              </a:xfrm>
              <a:prstGeom prst="rect">
                <a:avLst/>
              </a:prstGeom>
              <a:blipFill>
                <a:blip r:embed="rId4"/>
                <a:stretch>
                  <a:fillRect l="-1317" b="-6311"/>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7_BD.10_1#ddab798f3?vcp=1&amp;vop=1&amp;pid=0f292a846&amp;color=36,64,97&amp;vtp=1&amp;bbb=1&amp;hb=1"/>
              <p:cNvSpPr/>
              <p:nvPr/>
            </p:nvSpPr>
            <p:spPr>
              <a:xfrm>
                <a:off x="539496" y="3208705"/>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&gt;5)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参考数据</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)≈0.682</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7</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𝜉</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)≈0.954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𝜉</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)≈0.997</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4" name="QO_7_BD.10_1#ddab798f3?vcp=1&amp;vop=1&amp;pid=0f292a846&amp;color=36,64,97&amp;vtp=1&amp;bbb=1&amp;hb=1"/>
              <p:cNvSpPr>
                <a:spLocks noRot="1" noChangeAspect="1" noMove="1" noResize="1" noEditPoints="1" noAdjustHandles="1" noChangeArrowheads="1" noChangeShapeType="1" noTextEdit="1"/>
              </p:cNvSpPr>
              <p:nvPr/>
            </p:nvSpPr>
            <p:spPr>
              <a:xfrm>
                <a:off x="539496" y="3208705"/>
                <a:ext cx="11109960" cy="1192340"/>
              </a:xfrm>
              <a:prstGeom prst="rect">
                <a:avLst/>
              </a:prstGeom>
              <a:blipFill>
                <a:blip r:embed="rId5"/>
                <a:stretch>
                  <a:fillRect l="-1317" b="-1173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7_AN.11_1#ddab798f3?vcp=1&amp;vop=1&amp;pid=0f292a846&amp;color=36,64,97&amp;vtp=1&amp;bbb=1"/>
              <p:cNvSpPr/>
              <p:nvPr/>
            </p:nvSpPr>
            <p:spPr>
              <a:xfrm>
                <a:off x="539496" y="4402505"/>
                <a:ext cx="11109960" cy="8382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【解】由对称性知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&gt;5)=</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&lt;−3)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&gt;5)=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×(1−0.954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5)=0.022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xmlns="">
          <p:sp>
            <p:nvSpPr>
              <p:cNvPr id="5" name="QO_7_AN.11_1#ddab798f3?vcp=1&amp;vop=1&amp;pid=0f292a846&amp;color=36,64,97&amp;vtp=1&amp;bbb=1"/>
              <p:cNvSpPr>
                <a:spLocks noRot="1" noChangeAspect="1" noMove="1" noResize="1" noEditPoints="1" noAdjustHandles="1" noChangeArrowheads="1" noChangeShapeType="1" noTextEdit="1"/>
              </p:cNvSpPr>
              <p:nvPr/>
            </p:nvSpPr>
            <p:spPr>
              <a:xfrm>
                <a:off x="539496" y="4402505"/>
                <a:ext cx="11109960" cy="838200"/>
              </a:xfrm>
              <a:prstGeom prst="rect">
                <a:avLst/>
              </a:prstGeom>
              <a:blipFill>
                <a:blip r:embed="rId6"/>
                <a:stretch>
                  <a:fillRect l="-1317" b="-65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anim calcmode="lin" valueType="num">
                                      <p:cBhvr>
                                        <p:cTn id="30" dur="500" fill="hold"/>
                                        <p:tgtEl>
                                          <p:spTgt spid="5">
                                            <p:bg/>
                                          </p:spTgt>
                                        </p:tgtEl>
                                        <p:attrNameLst>
                                          <p:attrName>ppt_x</p:attrName>
                                        </p:attrNameLst>
                                      </p:cBhvr>
                                      <p:tavLst>
                                        <p:tav tm="0">
                                          <p:val>
                                            <p:strVal val="#ppt_x"/>
                                          </p:val>
                                        </p:tav>
                                        <p:tav tm="100000">
                                          <p:val>
                                            <p:strVal val="#ppt_x"/>
                                          </p:val>
                                        </p:tav>
                                      </p:tavLst>
                                    </p:anim>
                                    <p:anim calcmode="lin" valueType="num">
                                      <p:cBhvr>
                                        <p:cTn id="31" dur="500" fill="hold"/>
                                        <p:tgtEl>
                                          <p:spTgt spid="5">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0" end="0"/>
                                            </p:txEl>
                                          </p:spTgt>
                                        </p:tgtEl>
                                        <p:attrNameLst>
                                          <p:attrName>style.visibility</p:attrName>
                                        </p:attrNameLst>
                                      </p:cBhvr>
                                      <p:to>
                                        <p:strVal val="visible"/>
                                      </p:to>
                                    </p:set>
                                    <p:animEffect transition="in" filter="fade">
                                      <p:cBhvr>
                                        <p:cTn id="34" dur="500"/>
                                        <p:tgtEl>
                                          <p:spTgt spid="5">
                                            <p:txEl>
                                              <p:pRg st="0" end="0"/>
                                            </p:txEl>
                                          </p:spTgt>
                                        </p:tgtEl>
                                      </p:cBhvr>
                                    </p:animEffect>
                                    <p:anim calcmode="lin" valueType="num">
                                      <p:cBhvr>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Effect transition="in" filter="fade">
                                      <p:cBhvr>
                                        <p:cTn id="39" dur="500"/>
                                        <p:tgtEl>
                                          <p:spTgt spid="5">
                                            <p:txEl>
                                              <p:pRg st="1" end="1"/>
                                            </p:txEl>
                                          </p:spTgt>
                                        </p:tgtEl>
                                      </p:cBhvr>
                                    </p:animEffect>
                                    <p:anim calcmode="lin" valueType="num">
                                      <p:cBhvr>
                                        <p:cTn id="4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_5_BD#7a310d156?vcp=1&amp;pid=e69510287&amp;color=101,101,255&amp;vtp=1&amp;bt=1&amp;bbb=1"/>
              <p:cNvSpPr/>
              <p:nvPr/>
            </p:nvSpPr>
            <p:spPr>
              <a:xfrm>
                <a:off x="539496" y="828000"/>
                <a:ext cx="11109960" cy="703072"/>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14:m>
                  <m:oMath xmlns:m="http://schemas.openxmlformats.org/officeDocument/2006/math">
                    <m:r>
                      <a:rPr lang="en-US" altLang="zh-CN" sz="2200" b="0" i="0">
                        <a:solidFill>
                          <a:srgbClr val="6565FF"/>
                        </a:solidFill>
                        <a:latin typeface="Cambria Math" pitchFamily="34" charset="0"/>
                        <a:ea typeface="Cambria Math" pitchFamily="34" charset="-122"/>
                        <a:cs typeface="Cambria Math" pitchFamily="34" charset="-120"/>
                      </a:rPr>
                      <m:t>3</m:t>
                    </m:r>
                    <m:r>
                      <a:rPr lang="en-US" altLang="zh-CN" sz="2200" b="0" i="0">
                        <a:solidFill>
                          <a:srgbClr val="6565FF"/>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原则的应用</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难点</a:t>
                </a:r>
                <a:endParaRPr lang="en-US" altLang="zh-CN" sz="2200" dirty="0"/>
              </a:p>
            </p:txBody>
          </p:sp>
        </mc:Choice>
        <mc:Fallback xmlns="">
          <p:sp>
            <p:nvSpPr>
              <p:cNvPr id="2" name="C_5_BD#7a310d156?vcp=1&amp;pid=e69510287&amp;color=101,101,255&amp;vtp=1&amp;bt=1&amp;bbb=1"/>
              <p:cNvSpPr>
                <a:spLocks noRot="1" noChangeAspect="1" noMove="1" noResize="1" noEditPoints="1" noAdjustHandles="1" noChangeArrowheads="1" noChangeShapeType="1" noTextEdit="1"/>
              </p:cNvSpPr>
              <p:nvPr/>
            </p:nvSpPr>
            <p:spPr>
              <a:xfrm>
                <a:off x="539496" y="828000"/>
                <a:ext cx="11109960" cy="703072"/>
              </a:xfrm>
              <a:prstGeom prst="rect">
                <a:avLst/>
              </a:prstGeom>
              <a:blipFill>
                <a:blip r:embed="rId3"/>
                <a:stretch>
                  <a:fillRect l="-1537"/>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3" name="QO_6_BD.12_1#cbba62950?vcp=1&amp;vop=1&amp;pid=7a310d156&amp;color=36,64,97&amp;vtp=1&amp;bbb=1&amp;hb=1"/>
              <p:cNvSpPr/>
              <p:nvPr/>
            </p:nvSpPr>
            <p:spPr>
              <a:xfrm>
                <a:off x="539496" y="1318332"/>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某厂生产的圆柱形零件的外径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800" b="0" i="0" dirty="0">
                    <a:solidFill>
                      <a:srgbClr val="244061"/>
                    </a:solidFill>
                    <a:latin typeface="Times New Roman" pitchFamily="34" charset="0"/>
                    <a:ea typeface="微软雅黑" pitchFamily="34" charset="-122"/>
                    <a:cs typeface="Times New Roman" pitchFamily="34" charset="-120"/>
                  </a:rPr>
                  <a:t>）服从正态分布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(4,0.25)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.质检人员从该厂生产的1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000件零件中</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随机抽取</a:t>
                </a:r>
                <a:r>
                  <a:rPr lang="en-US" altLang="zh-CN" b="0" i="0" dirty="0">
                    <a:solidFill>
                      <a:srgbClr val="244061"/>
                    </a:solidFill>
                    <a:latin typeface="Times New Roman" pitchFamily="34" charset="0"/>
                    <a:ea typeface="微软雅黑" pitchFamily="34" charset="-122"/>
                    <a:cs typeface="Times New Roman" pitchFamily="34" charset="-120"/>
                  </a:rPr>
                  <a:t>1件，测得它的外径为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5.7</m:t>
                    </m:r>
                    <m:r>
                      <m:rPr>
                        <m:nor/>
                      </m:rPr>
                      <a:rPr lang="en-US" altLang="zh-CN" b="0" i="0">
                        <a:solidFill>
                          <a:srgbClr val="244061"/>
                        </a:solidFill>
                        <a:latin typeface="Cambria Math" pitchFamily="34" charset="0"/>
                        <a:ea typeface="Cambria Math" pitchFamily="34" charset="-122"/>
                        <a:cs typeface="Cambria Math" pitchFamily="34" charset="-120"/>
                      </a:rPr>
                      <m:t> </m:t>
                    </m:r>
                    <m:r>
                      <m:rPr>
                        <m:sty m:val="p"/>
                      </m:rPr>
                      <a:rPr lang="en-US" altLang="zh-CN"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，试问该厂生产的这批零件是否合格？</a:t>
                </a:r>
                <a:endParaRPr lang="en-US" altLang="zh-CN" dirty="0"/>
              </a:p>
            </p:txBody>
          </p:sp>
        </mc:Choice>
        <mc:Fallback xmlns="">
          <p:sp>
            <p:nvSpPr>
              <p:cNvPr id="3" name="QO_6_BD.12_1#cbba62950?vcp=1&amp;vop=1&amp;pid=7a310d156&amp;color=36,64,97&amp;vtp=1&amp;bbb=1&amp;hb=1"/>
              <p:cNvSpPr>
                <a:spLocks noRot="1" noChangeAspect="1" noMove="1" noResize="1" noEditPoints="1" noAdjustHandles="1" noChangeArrowheads="1" noChangeShapeType="1" noTextEdit="1"/>
              </p:cNvSpPr>
              <p:nvPr/>
            </p:nvSpPr>
            <p:spPr>
              <a:xfrm>
                <a:off x="539496" y="1318332"/>
                <a:ext cx="11109960" cy="773240"/>
              </a:xfrm>
              <a:prstGeom prst="rect">
                <a:avLst/>
              </a:prstGeom>
              <a:blipFill>
                <a:blip r:embed="rId4"/>
                <a:stretch>
                  <a:fillRect l="-1317" r="-604" b="-18110"/>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QO_6_AN.13_1#cbba62950?vcp=1&amp;vop=1&amp;pid=7a310d156&amp;color=36,64,97&amp;vtp=1&amp;bbb=1"/>
              <p:cNvSpPr/>
              <p:nvPr/>
            </p:nvSpPr>
            <p:spPr>
              <a:xfrm>
                <a:off x="539496" y="2092666"/>
                <a:ext cx="11109960" cy="24496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(4,0.25)</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oMath>
                </a14:m>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原则可知，零件的外径尺寸在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=4−1.5=2.5</m:t>
                    </m:r>
                  </m:oMath>
                </a14:m>
                <a:r>
                  <a:rPr lang="en-US" altLang="zh-CN" sz="1800"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+3</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=4+1.5=5.5</m:t>
                    </m:r>
                  </m:oMath>
                </a14:m>
                <a:r>
                  <a:rPr lang="en-US" altLang="zh-CN" sz="1800" b="0" i="0" dirty="0">
                    <a:solidFill>
                      <a:srgbClr val="6565FF"/>
                    </a:solidFill>
                    <a:latin typeface="Times New Roman" pitchFamily="34" charset="0"/>
                    <a:ea typeface="微软雅黑" pitchFamily="34" charset="-122"/>
                    <a:cs typeface="Times New Roman" pitchFamily="34" charset="-120"/>
                  </a:rPr>
                  <a:t>之间的概率约为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0.997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r>
                  <a:rPr lang="en-US" altLang="zh-CN" sz="1800" b="0" i="0">
                    <a:solidFill>
                      <a:srgbClr val="6565FF"/>
                    </a:solidFill>
                    <a:latin typeface="Times New Roman" pitchFamily="34" charset="0"/>
                    <a:ea typeface="微软雅黑" pitchFamily="34" charset="-122"/>
                    <a:cs typeface="Times New Roman" pitchFamily="34" charset="-120"/>
                  </a:rPr>
                  <a:t>零件的外径尺寸落在这个范围之外的概率大约只有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0.002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这</a:t>
                </a:r>
                <a:r>
                  <a:rPr lang="en-US" altLang="zh-CN" sz="1800" b="0" i="0">
                    <a:solidFill>
                      <a:srgbClr val="6565FF"/>
                    </a:solidFill>
                    <a:latin typeface="Times New Roman" pitchFamily="34" charset="0"/>
                    <a:ea typeface="微软雅黑" pitchFamily="34" charset="-122"/>
                    <a:cs typeface="Times New Roman" pitchFamily="34" charset="-120"/>
                  </a:rPr>
                  <a:t>是一个几乎不可能出现的事件</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为抽取的零件外径为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5.7</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cm</m:t>
                    </m:r>
                  </m:oMath>
                </a14:m>
                <a:r>
                  <a:rPr lang="en-US" altLang="zh-CN" sz="1800" b="0" i="0" dirty="0">
                    <a:solidFill>
                      <a:srgbClr val="6565FF"/>
                    </a:solidFill>
                    <a:latin typeface="Times New Roman" pitchFamily="34" charset="0"/>
                    <a:ea typeface="微软雅黑" pitchFamily="34" charset="-122"/>
                    <a:cs typeface="Times New Roman" pitchFamily="34" charset="-120"/>
                  </a:rPr>
                  <a:t>，大于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5.5</m:t>
                    </m:r>
                    <m:r>
                      <m:rPr>
                        <m:nor/>
                      </m:rPr>
                      <a:rPr lang="en-US" altLang="zh-CN" sz="1800" b="0" i="0">
                        <a:solidFill>
                          <a:srgbClr val="6565FF"/>
                        </a:solidFill>
                        <a:latin typeface="Cambria Math" pitchFamily="34" charset="0"/>
                        <a:ea typeface="Cambria Math" pitchFamily="34" charset="-122"/>
                        <a:cs typeface="Cambria Math" pitchFamily="34" charset="-120"/>
                      </a:rPr>
                      <m:t> </m:t>
                    </m:r>
                    <m:r>
                      <m:rPr>
                        <m:sty m:val="p"/>
                      </m:rPr>
                      <a:rPr lang="en-US" altLang="zh-CN" sz="1800" b="0" i="0">
                        <a:solidFill>
                          <a:srgbClr val="6565FF"/>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以该厂生产的这批零件不合格</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6_AN.13_1#cbba62950?vcp=1&amp;vop=1&amp;pid=7a310d156&amp;color=36,64,97&amp;vtp=1&amp;bbb=1"/>
              <p:cNvSpPr>
                <a:spLocks noRot="1" noChangeAspect="1" noMove="1" noResize="1" noEditPoints="1" noAdjustHandles="1" noChangeArrowheads="1" noChangeShapeType="1" noTextEdit="1"/>
              </p:cNvSpPr>
              <p:nvPr/>
            </p:nvSpPr>
            <p:spPr>
              <a:xfrm>
                <a:off x="539496" y="2092666"/>
                <a:ext cx="11109960" cy="2449640"/>
              </a:xfrm>
              <a:prstGeom prst="rect">
                <a:avLst/>
              </a:prstGeom>
              <a:blipFill>
                <a:blip r:embed="rId5"/>
                <a:stretch>
                  <a:fillRect l="-1317" r="-1811"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1009</Words>
  <Application>Microsoft Office PowerPoint</Application>
  <PresentationFormat>宽屏</PresentationFormat>
  <Paragraphs>111</Paragraphs>
  <Slides>12</Slides>
  <Notes>12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12</vt:i4>
      </vt:variant>
    </vt:vector>
  </HeadingPairs>
  <TitlesOfParts>
    <vt:vector size="21"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2025-10-21T03:51:18Z</dcterms:created>
  <dcterms:modified xsi:type="dcterms:W3CDTF">2025-10-21T04:30:54Z</dcterms:modified>
  <cp:category/>
  <cp:contentStatus/>
</cp:coreProperties>
</file>